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7" r:id="rId2"/>
  </p:sldMasterIdLst>
  <p:sldIdLst>
    <p:sldId id="263" r:id="rId3"/>
    <p:sldId id="262" r:id="rId4"/>
    <p:sldId id="258" r:id="rId5"/>
    <p:sldId id="266" r:id="rId6"/>
    <p:sldId id="264" r:id="rId7"/>
    <p:sldId id="268" r:id="rId8"/>
    <p:sldId id="270" r:id="rId9"/>
    <p:sldId id="259" r:id="rId10"/>
    <p:sldId id="267" r:id="rId11"/>
    <p:sldId id="256" r:id="rId12"/>
    <p:sldId id="257" r:id="rId13"/>
    <p:sldId id="269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A696EF-B879-0D33-EDCC-01322E1D5C51}" v="2179" dt="2021-06-15T12:07:11.315"/>
    <p1510:client id="{3FC36707-1CDE-E038-D41E-B9C34F8776D6}" v="2039" dt="2021-06-15T19:49:27.130"/>
    <p1510:client id="{5744357B-FE07-8D60-B796-897473336710}" v="12" dt="2021-06-15T13:22:20.4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63" d="100"/>
          <a:sy n="63" d="100"/>
        </p:scale>
        <p:origin x="571" y="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23EB6C-B946-4799-BAC1-CA19488C3C1A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C5DAC6-1115-402B-BE7F-FC6BBFF4B089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Комунікація та взаємодія </a:t>
          </a:r>
          <a:endParaRPr lang="en-US"/>
        </a:p>
      </dgm:t>
    </dgm:pt>
    <dgm:pt modelId="{9FE62DE0-1542-41CB-8C55-101A89A2A9FE}" type="parTrans" cxnId="{CF307374-CE64-4242-AD8F-39F36C567E60}">
      <dgm:prSet/>
      <dgm:spPr/>
      <dgm:t>
        <a:bodyPr/>
        <a:lstStyle/>
        <a:p>
          <a:endParaRPr lang="en-US"/>
        </a:p>
      </dgm:t>
    </dgm:pt>
    <dgm:pt modelId="{8C663628-D0C7-4E32-9A90-A4A6FEF00C3E}" type="sibTrans" cxnId="{CF307374-CE64-4242-AD8F-39F36C567E60}">
      <dgm:prSet/>
      <dgm:spPr/>
      <dgm:t>
        <a:bodyPr/>
        <a:lstStyle/>
        <a:p>
          <a:endParaRPr lang="en-US"/>
        </a:p>
      </dgm:t>
    </dgm:pt>
    <dgm:pt modelId="{D5E269E3-A3C2-4CEF-AC71-5EE92B505C26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Телеграм-канал "Адмінправо ЛНУ"</a:t>
          </a:r>
          <a:endParaRPr lang="en-US"/>
        </a:p>
      </dgm:t>
    </dgm:pt>
    <dgm:pt modelId="{F3CD8F1E-4990-4B9D-9FDF-1E527DB96383}" type="parTrans" cxnId="{BFFDD4C8-514E-410D-A9A2-268311F63162}">
      <dgm:prSet/>
      <dgm:spPr/>
      <dgm:t>
        <a:bodyPr/>
        <a:lstStyle/>
        <a:p>
          <a:endParaRPr lang="en-US"/>
        </a:p>
      </dgm:t>
    </dgm:pt>
    <dgm:pt modelId="{BC2995CC-E053-4343-B58D-C8AD7EEE8AA0}" type="sibTrans" cxnId="{BFFDD4C8-514E-410D-A9A2-268311F63162}">
      <dgm:prSet/>
      <dgm:spPr/>
      <dgm:t>
        <a:bodyPr/>
        <a:lstStyle/>
        <a:p>
          <a:endParaRPr lang="en-US"/>
        </a:p>
      </dgm:t>
    </dgm:pt>
    <dgm:pt modelId="{59C03364-F6B4-46EE-9802-092B3AE9F5AD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Освітнє цифрове середовище </a:t>
          </a:r>
          <a:endParaRPr lang="en-US" dirty="0"/>
        </a:p>
      </dgm:t>
    </dgm:pt>
    <dgm:pt modelId="{3556D0BB-3F00-47F0-BA3A-84CCF71C6111}" type="parTrans" cxnId="{0900A5AF-EE15-46FD-BAC3-A603105083AB}">
      <dgm:prSet/>
      <dgm:spPr/>
      <dgm:t>
        <a:bodyPr/>
        <a:lstStyle/>
        <a:p>
          <a:endParaRPr lang="en-US"/>
        </a:p>
      </dgm:t>
    </dgm:pt>
    <dgm:pt modelId="{DDD6388C-0F4F-462B-851D-B5D2DCC219BD}" type="sibTrans" cxnId="{0900A5AF-EE15-46FD-BAC3-A603105083AB}">
      <dgm:prSet/>
      <dgm:spPr/>
      <dgm:t>
        <a:bodyPr/>
        <a:lstStyle/>
        <a:p>
          <a:endParaRPr lang="en-US"/>
        </a:p>
      </dgm:t>
    </dgm:pt>
    <dgm:pt modelId="{6FC25753-1FF2-42AD-ADE8-9B6F4C58760C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Електронний курс "Адміністратвині послуги"</a:t>
          </a:r>
          <a:endParaRPr lang="en-US" dirty="0"/>
        </a:p>
      </dgm:t>
    </dgm:pt>
    <dgm:pt modelId="{B7498323-6B7B-47AD-813F-3367ACFD173E}" type="parTrans" cxnId="{C5628B4D-252C-430B-B75B-99976B8FE0F8}">
      <dgm:prSet/>
      <dgm:spPr/>
      <dgm:t>
        <a:bodyPr/>
        <a:lstStyle/>
        <a:p>
          <a:endParaRPr lang="en-US"/>
        </a:p>
      </dgm:t>
    </dgm:pt>
    <dgm:pt modelId="{708C4AC5-A079-4CD0-B483-EC0BFB53456D}" type="sibTrans" cxnId="{C5628B4D-252C-430B-B75B-99976B8FE0F8}">
      <dgm:prSet/>
      <dgm:spPr/>
      <dgm:t>
        <a:bodyPr/>
        <a:lstStyle/>
        <a:p>
          <a:endParaRPr lang="en-US"/>
        </a:p>
      </dgm:t>
    </dgm:pt>
    <dgm:pt modelId="{DE2E344B-4313-42EA-B910-CC668B873D21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Доступність навчальних матеріалів</a:t>
          </a:r>
          <a:endParaRPr lang="en-US" dirty="0"/>
        </a:p>
      </dgm:t>
    </dgm:pt>
    <dgm:pt modelId="{D954E5E5-9EC1-4628-924B-A5D80960FF6C}" type="parTrans" cxnId="{781C0853-936B-45AA-A8BB-4085F60E70CE}">
      <dgm:prSet/>
      <dgm:spPr/>
      <dgm:t>
        <a:bodyPr/>
        <a:lstStyle/>
        <a:p>
          <a:endParaRPr lang="en-US"/>
        </a:p>
      </dgm:t>
    </dgm:pt>
    <dgm:pt modelId="{5DA5A426-BAC6-4F4F-BE46-A28E592CD101}" type="sibTrans" cxnId="{781C0853-936B-45AA-A8BB-4085F60E70CE}">
      <dgm:prSet/>
      <dgm:spPr/>
      <dgm:t>
        <a:bodyPr/>
        <a:lstStyle/>
        <a:p>
          <a:endParaRPr lang="en-US"/>
        </a:p>
      </dgm:t>
    </dgm:pt>
    <dgm:pt modelId="{629EA563-4DEF-45C6-B2A8-7F901C2F8BAD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Платформа Notion, Телеграм канал, Електронний курс </a:t>
          </a:r>
          <a:endParaRPr lang="en-US" dirty="0"/>
        </a:p>
      </dgm:t>
    </dgm:pt>
    <dgm:pt modelId="{7F478930-AB96-417F-A354-721997846C3D}" type="parTrans" cxnId="{90521AB9-1126-4C84-8A27-4501BC24B791}">
      <dgm:prSet/>
      <dgm:spPr/>
    </dgm:pt>
    <dgm:pt modelId="{E2C7B9F5-D620-4975-9AE7-9478C6B2D0ED}" type="sibTrans" cxnId="{90521AB9-1126-4C84-8A27-4501BC24B791}">
      <dgm:prSet/>
      <dgm:spPr/>
    </dgm:pt>
    <dgm:pt modelId="{DC4B2F47-54C5-44DE-ABB9-14328E0316E8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Мотивація, залучення </a:t>
          </a:r>
          <a:endParaRPr lang="en-US" dirty="0"/>
        </a:p>
      </dgm:t>
    </dgm:pt>
    <dgm:pt modelId="{57A9CFB4-1B8D-418C-857D-377C384D9850}" type="parTrans" cxnId="{8AA1F4C4-830B-4D67-B57C-B986B08F9E1B}">
      <dgm:prSet/>
      <dgm:spPr/>
    </dgm:pt>
    <dgm:pt modelId="{D566E84D-0D4D-4832-A5CA-6E60A7E165ED}" type="sibTrans" cxnId="{8AA1F4C4-830B-4D67-B57C-B986B08F9E1B}">
      <dgm:prSet/>
      <dgm:spPr/>
    </dgm:pt>
    <dgm:pt modelId="{1E9DB616-D431-4CB8-9AB2-8C5943A2F65D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Чатбот "Адмінка"</a:t>
          </a:r>
          <a:endParaRPr lang="en-US" dirty="0"/>
        </a:p>
      </dgm:t>
    </dgm:pt>
    <dgm:pt modelId="{7261EFD9-4F4E-4593-9B1B-24854EDA5838}" type="parTrans" cxnId="{B1B0FC9F-60BC-4608-B1DD-8F0B642601F7}">
      <dgm:prSet/>
      <dgm:spPr/>
    </dgm:pt>
    <dgm:pt modelId="{51075270-1029-4C8E-8965-E77FAD25BA8A}" type="sibTrans" cxnId="{B1B0FC9F-60BC-4608-B1DD-8F0B642601F7}">
      <dgm:prSet/>
      <dgm:spPr/>
    </dgm:pt>
    <dgm:pt modelId="{D399D885-D448-4AC4-9FA0-559DB695D978}" type="pres">
      <dgm:prSet presAssocID="{7923EB6C-B946-4799-BAC1-CA19488C3C1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74DF14D-2287-485C-9A52-573CE4AB5690}" type="pres">
      <dgm:prSet presAssocID="{52C5DAC6-1115-402B-BE7F-FC6BBFF4B089}" presName="linNode" presStyleCnt="0"/>
      <dgm:spPr/>
    </dgm:pt>
    <dgm:pt modelId="{7C5B1A22-5218-4E71-B3DB-3F9FEA02A7CF}" type="pres">
      <dgm:prSet presAssocID="{52C5DAC6-1115-402B-BE7F-FC6BBFF4B089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8C4F6-DEA6-43AD-95C4-BA9B37A535B4}" type="pres">
      <dgm:prSet presAssocID="{52C5DAC6-1115-402B-BE7F-FC6BBFF4B089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CD406-76F9-4B0D-9876-42F8799BCA3C}" type="pres">
      <dgm:prSet presAssocID="{8C663628-D0C7-4E32-9A90-A4A6FEF00C3E}" presName="spacing" presStyleCnt="0"/>
      <dgm:spPr/>
    </dgm:pt>
    <dgm:pt modelId="{41B60F3D-7E6C-47C4-A8EE-59E4F5272B8D}" type="pres">
      <dgm:prSet presAssocID="{59C03364-F6B4-46EE-9802-092B3AE9F5AD}" presName="linNode" presStyleCnt="0"/>
      <dgm:spPr/>
    </dgm:pt>
    <dgm:pt modelId="{C690C277-AE53-4C63-AC7D-A67AD8CE5659}" type="pres">
      <dgm:prSet presAssocID="{59C03364-F6B4-46EE-9802-092B3AE9F5AD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99DA7-57DC-476C-AC2D-620FFFE4E508}" type="pres">
      <dgm:prSet presAssocID="{59C03364-F6B4-46EE-9802-092B3AE9F5AD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39924-582A-4EF9-A004-C4FC143394BA}" type="pres">
      <dgm:prSet presAssocID="{DDD6388C-0F4F-462B-851D-B5D2DCC219BD}" presName="spacing" presStyleCnt="0"/>
      <dgm:spPr/>
    </dgm:pt>
    <dgm:pt modelId="{415E3CE5-C585-48ED-BEEE-72C98D3204E8}" type="pres">
      <dgm:prSet presAssocID="{DE2E344B-4313-42EA-B910-CC668B873D21}" presName="linNode" presStyleCnt="0"/>
      <dgm:spPr/>
    </dgm:pt>
    <dgm:pt modelId="{EC7DF508-709E-4187-A32C-C2E0E740DC09}" type="pres">
      <dgm:prSet presAssocID="{DE2E344B-4313-42EA-B910-CC668B873D21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4D875-EB43-4532-96E4-1A00E6B4F8AA}" type="pres">
      <dgm:prSet presAssocID="{DE2E344B-4313-42EA-B910-CC668B873D21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DF094-DB1E-46C5-80D2-D4C98A1B4D37}" type="pres">
      <dgm:prSet presAssocID="{5DA5A426-BAC6-4F4F-BE46-A28E592CD101}" presName="spacing" presStyleCnt="0"/>
      <dgm:spPr/>
    </dgm:pt>
    <dgm:pt modelId="{802AA7EB-53C5-4B6E-9BDD-5860EA047358}" type="pres">
      <dgm:prSet presAssocID="{DC4B2F47-54C5-44DE-ABB9-14328E0316E8}" presName="linNode" presStyleCnt="0"/>
      <dgm:spPr/>
    </dgm:pt>
    <dgm:pt modelId="{744F064D-5FA6-43C6-BA5F-75446B9339BF}" type="pres">
      <dgm:prSet presAssocID="{DC4B2F47-54C5-44DE-ABB9-14328E0316E8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A6643-E826-406D-938B-AFCC38DB0C2D}" type="pres">
      <dgm:prSet presAssocID="{DC4B2F47-54C5-44DE-ABB9-14328E0316E8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52ADEE-3B48-4428-B322-4EB55A247F01}" type="presOf" srcId="{629EA563-4DEF-45C6-B2A8-7F901C2F8BAD}" destId="{A104D875-EB43-4532-96E4-1A00E6B4F8AA}" srcOrd="0" destOrd="0" presId="urn:microsoft.com/office/officeart/2005/8/layout/vList6"/>
    <dgm:cxn modelId="{685B1831-C235-48F9-ADAA-F897CCBB0B60}" type="presOf" srcId="{7923EB6C-B946-4799-BAC1-CA19488C3C1A}" destId="{D399D885-D448-4AC4-9FA0-559DB695D978}" srcOrd="0" destOrd="0" presId="urn:microsoft.com/office/officeart/2005/8/layout/vList6"/>
    <dgm:cxn modelId="{58453E83-2C64-4FE4-8941-95B3EE1A9E69}" type="presOf" srcId="{52C5DAC6-1115-402B-BE7F-FC6BBFF4B089}" destId="{7C5B1A22-5218-4E71-B3DB-3F9FEA02A7CF}" srcOrd="0" destOrd="0" presId="urn:microsoft.com/office/officeart/2005/8/layout/vList6"/>
    <dgm:cxn modelId="{A05464A5-D815-4E70-BCAF-E68BD90AADFB}" type="presOf" srcId="{1E9DB616-D431-4CB8-9AB2-8C5943A2F65D}" destId="{257A6643-E826-406D-938B-AFCC38DB0C2D}" srcOrd="0" destOrd="0" presId="urn:microsoft.com/office/officeart/2005/8/layout/vList6"/>
    <dgm:cxn modelId="{CF307374-CE64-4242-AD8F-39F36C567E60}" srcId="{7923EB6C-B946-4799-BAC1-CA19488C3C1A}" destId="{52C5DAC6-1115-402B-BE7F-FC6BBFF4B089}" srcOrd="0" destOrd="0" parTransId="{9FE62DE0-1542-41CB-8C55-101A89A2A9FE}" sibTransId="{8C663628-D0C7-4E32-9A90-A4A6FEF00C3E}"/>
    <dgm:cxn modelId="{B1B0FC9F-60BC-4608-B1DD-8F0B642601F7}" srcId="{DC4B2F47-54C5-44DE-ABB9-14328E0316E8}" destId="{1E9DB616-D431-4CB8-9AB2-8C5943A2F65D}" srcOrd="0" destOrd="0" parTransId="{7261EFD9-4F4E-4593-9B1B-24854EDA5838}" sibTransId="{51075270-1029-4C8E-8965-E77FAD25BA8A}"/>
    <dgm:cxn modelId="{2FDEAFCB-FB87-4F1A-9034-A3E5D789EC4F}" type="presOf" srcId="{59C03364-F6B4-46EE-9802-092B3AE9F5AD}" destId="{C690C277-AE53-4C63-AC7D-A67AD8CE5659}" srcOrd="0" destOrd="0" presId="urn:microsoft.com/office/officeart/2005/8/layout/vList6"/>
    <dgm:cxn modelId="{8AA1F4C4-830B-4D67-B57C-B986B08F9E1B}" srcId="{7923EB6C-B946-4799-BAC1-CA19488C3C1A}" destId="{DC4B2F47-54C5-44DE-ABB9-14328E0316E8}" srcOrd="3" destOrd="0" parTransId="{57A9CFB4-1B8D-418C-857D-377C384D9850}" sibTransId="{D566E84D-0D4D-4832-A5CA-6E60A7E165ED}"/>
    <dgm:cxn modelId="{439B5599-F7E9-4B14-BA0F-CE14872FC760}" type="presOf" srcId="{D5E269E3-A3C2-4CEF-AC71-5EE92B505C26}" destId="{1B48C4F6-DEA6-43AD-95C4-BA9B37A535B4}" srcOrd="0" destOrd="0" presId="urn:microsoft.com/office/officeart/2005/8/layout/vList6"/>
    <dgm:cxn modelId="{0C0471F4-9017-4448-9BC5-EA216DABE545}" type="presOf" srcId="{6FC25753-1FF2-42AD-ADE8-9B6F4C58760C}" destId="{79B99DA7-57DC-476C-AC2D-620FFFE4E508}" srcOrd="0" destOrd="0" presId="urn:microsoft.com/office/officeart/2005/8/layout/vList6"/>
    <dgm:cxn modelId="{9C3CD455-E0E9-4364-8D9B-449ECE92CF8D}" type="presOf" srcId="{DE2E344B-4313-42EA-B910-CC668B873D21}" destId="{EC7DF508-709E-4187-A32C-C2E0E740DC09}" srcOrd="0" destOrd="0" presId="urn:microsoft.com/office/officeart/2005/8/layout/vList6"/>
    <dgm:cxn modelId="{0900A5AF-EE15-46FD-BAC3-A603105083AB}" srcId="{7923EB6C-B946-4799-BAC1-CA19488C3C1A}" destId="{59C03364-F6B4-46EE-9802-092B3AE9F5AD}" srcOrd="1" destOrd="0" parTransId="{3556D0BB-3F00-47F0-BA3A-84CCF71C6111}" sibTransId="{DDD6388C-0F4F-462B-851D-B5D2DCC219BD}"/>
    <dgm:cxn modelId="{C5628B4D-252C-430B-B75B-99976B8FE0F8}" srcId="{59C03364-F6B4-46EE-9802-092B3AE9F5AD}" destId="{6FC25753-1FF2-42AD-ADE8-9B6F4C58760C}" srcOrd="0" destOrd="0" parTransId="{B7498323-6B7B-47AD-813F-3367ACFD173E}" sibTransId="{708C4AC5-A079-4CD0-B483-EC0BFB53456D}"/>
    <dgm:cxn modelId="{BFFDD4C8-514E-410D-A9A2-268311F63162}" srcId="{52C5DAC6-1115-402B-BE7F-FC6BBFF4B089}" destId="{D5E269E3-A3C2-4CEF-AC71-5EE92B505C26}" srcOrd="0" destOrd="0" parTransId="{F3CD8F1E-4990-4B9D-9FDF-1E527DB96383}" sibTransId="{BC2995CC-E053-4343-B58D-C8AD7EEE8AA0}"/>
    <dgm:cxn modelId="{E80E2BC9-9466-447C-A3FF-8F6EA56171EC}" type="presOf" srcId="{DC4B2F47-54C5-44DE-ABB9-14328E0316E8}" destId="{744F064D-5FA6-43C6-BA5F-75446B9339BF}" srcOrd="0" destOrd="0" presId="urn:microsoft.com/office/officeart/2005/8/layout/vList6"/>
    <dgm:cxn modelId="{781C0853-936B-45AA-A8BB-4085F60E70CE}" srcId="{7923EB6C-B946-4799-BAC1-CA19488C3C1A}" destId="{DE2E344B-4313-42EA-B910-CC668B873D21}" srcOrd="2" destOrd="0" parTransId="{D954E5E5-9EC1-4628-924B-A5D80960FF6C}" sibTransId="{5DA5A426-BAC6-4F4F-BE46-A28E592CD101}"/>
    <dgm:cxn modelId="{90521AB9-1126-4C84-8A27-4501BC24B791}" srcId="{DE2E344B-4313-42EA-B910-CC668B873D21}" destId="{629EA563-4DEF-45C6-B2A8-7F901C2F8BAD}" srcOrd="0" destOrd="0" parTransId="{7F478930-AB96-417F-A354-721997846C3D}" sibTransId="{E2C7B9F5-D620-4975-9AE7-9478C6B2D0ED}"/>
    <dgm:cxn modelId="{ED97D7CA-098C-4BF8-A075-21E2DE28FD00}" type="presParOf" srcId="{D399D885-D448-4AC4-9FA0-559DB695D978}" destId="{974DF14D-2287-485C-9A52-573CE4AB5690}" srcOrd="0" destOrd="0" presId="urn:microsoft.com/office/officeart/2005/8/layout/vList6"/>
    <dgm:cxn modelId="{20FF4496-154A-4AF5-9381-4445C16807AB}" type="presParOf" srcId="{974DF14D-2287-485C-9A52-573CE4AB5690}" destId="{7C5B1A22-5218-4E71-B3DB-3F9FEA02A7CF}" srcOrd="0" destOrd="0" presId="urn:microsoft.com/office/officeart/2005/8/layout/vList6"/>
    <dgm:cxn modelId="{3FE3F9DD-F140-4ADC-A386-052282021082}" type="presParOf" srcId="{974DF14D-2287-485C-9A52-573CE4AB5690}" destId="{1B48C4F6-DEA6-43AD-95C4-BA9B37A535B4}" srcOrd="1" destOrd="0" presId="urn:microsoft.com/office/officeart/2005/8/layout/vList6"/>
    <dgm:cxn modelId="{63518308-E7DB-44BE-97C9-F1EBCA89D69B}" type="presParOf" srcId="{D399D885-D448-4AC4-9FA0-559DB695D978}" destId="{08FCD406-76F9-4B0D-9876-42F8799BCA3C}" srcOrd="1" destOrd="0" presId="urn:microsoft.com/office/officeart/2005/8/layout/vList6"/>
    <dgm:cxn modelId="{DD2D21EE-86BD-41FE-8989-1E17645F2A0F}" type="presParOf" srcId="{D399D885-D448-4AC4-9FA0-559DB695D978}" destId="{41B60F3D-7E6C-47C4-A8EE-59E4F5272B8D}" srcOrd="2" destOrd="0" presId="urn:microsoft.com/office/officeart/2005/8/layout/vList6"/>
    <dgm:cxn modelId="{62DF18C8-27A6-4503-9835-F5E696F4C276}" type="presParOf" srcId="{41B60F3D-7E6C-47C4-A8EE-59E4F5272B8D}" destId="{C690C277-AE53-4C63-AC7D-A67AD8CE5659}" srcOrd="0" destOrd="0" presId="urn:microsoft.com/office/officeart/2005/8/layout/vList6"/>
    <dgm:cxn modelId="{0AEE597E-8EDA-42C5-A423-93A1B8AD0D44}" type="presParOf" srcId="{41B60F3D-7E6C-47C4-A8EE-59E4F5272B8D}" destId="{79B99DA7-57DC-476C-AC2D-620FFFE4E508}" srcOrd="1" destOrd="0" presId="urn:microsoft.com/office/officeart/2005/8/layout/vList6"/>
    <dgm:cxn modelId="{8FF00744-1C82-4120-9C19-1CB76C474785}" type="presParOf" srcId="{D399D885-D448-4AC4-9FA0-559DB695D978}" destId="{12539924-582A-4EF9-A004-C4FC143394BA}" srcOrd="3" destOrd="0" presId="urn:microsoft.com/office/officeart/2005/8/layout/vList6"/>
    <dgm:cxn modelId="{5DB7B4F9-9DD1-454F-9D6E-B505DDA3252A}" type="presParOf" srcId="{D399D885-D448-4AC4-9FA0-559DB695D978}" destId="{415E3CE5-C585-48ED-BEEE-72C98D3204E8}" srcOrd="4" destOrd="0" presId="urn:microsoft.com/office/officeart/2005/8/layout/vList6"/>
    <dgm:cxn modelId="{95C10B00-1963-48BD-BDF3-5101C17ABA3D}" type="presParOf" srcId="{415E3CE5-C585-48ED-BEEE-72C98D3204E8}" destId="{EC7DF508-709E-4187-A32C-C2E0E740DC09}" srcOrd="0" destOrd="0" presId="urn:microsoft.com/office/officeart/2005/8/layout/vList6"/>
    <dgm:cxn modelId="{85244F8E-9236-4D37-858B-9004EE920175}" type="presParOf" srcId="{415E3CE5-C585-48ED-BEEE-72C98D3204E8}" destId="{A104D875-EB43-4532-96E4-1A00E6B4F8AA}" srcOrd="1" destOrd="0" presId="urn:microsoft.com/office/officeart/2005/8/layout/vList6"/>
    <dgm:cxn modelId="{87BE6FE3-01CA-4C1F-B064-AAEF00750659}" type="presParOf" srcId="{D399D885-D448-4AC4-9FA0-559DB695D978}" destId="{90FDF094-DB1E-46C5-80D2-D4C98A1B4D37}" srcOrd="5" destOrd="0" presId="urn:microsoft.com/office/officeart/2005/8/layout/vList6"/>
    <dgm:cxn modelId="{38FF3921-96C5-482E-B2A2-386418B38300}" type="presParOf" srcId="{D399D885-D448-4AC4-9FA0-559DB695D978}" destId="{802AA7EB-53C5-4B6E-9BDD-5860EA047358}" srcOrd="6" destOrd="0" presId="urn:microsoft.com/office/officeart/2005/8/layout/vList6"/>
    <dgm:cxn modelId="{37870ADC-C260-4C38-9875-9859D6BD889F}" type="presParOf" srcId="{802AA7EB-53C5-4B6E-9BDD-5860EA047358}" destId="{744F064D-5FA6-43C6-BA5F-75446B9339BF}" srcOrd="0" destOrd="0" presId="urn:microsoft.com/office/officeart/2005/8/layout/vList6"/>
    <dgm:cxn modelId="{5279D414-7F0E-448A-9A87-3E24DECE351E}" type="presParOf" srcId="{802AA7EB-53C5-4B6E-9BDD-5860EA047358}" destId="{257A6643-E826-406D-938B-AFCC38DB0C2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D8516C-4B58-4D5C-B4EF-B3DB3ED1D6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1074BB7-59D9-47A2-AF8D-0705CECB8F18}">
      <dgm:prSet/>
      <dgm:spPr/>
      <dgm:t>
        <a:bodyPr/>
        <a:lstStyle/>
        <a:p>
          <a:r>
            <a:rPr lang="uk-UA"/>
            <a:t>Зручний формат консультування 24/7 з типових питань (де знайти питання? Коли модуль? Що вчити?)</a:t>
          </a:r>
          <a:endParaRPr lang="en-US"/>
        </a:p>
      </dgm:t>
    </dgm:pt>
    <dgm:pt modelId="{A38F9320-5E58-425F-A1C7-52C30B61A29C}" type="parTrans" cxnId="{84EE5386-EC57-4185-8941-3FEE8C0BB307}">
      <dgm:prSet/>
      <dgm:spPr/>
      <dgm:t>
        <a:bodyPr/>
        <a:lstStyle/>
        <a:p>
          <a:endParaRPr lang="en-US"/>
        </a:p>
      </dgm:t>
    </dgm:pt>
    <dgm:pt modelId="{8FE3C559-0C21-434D-B0B8-456C79E10ABD}" type="sibTrans" cxnId="{84EE5386-EC57-4185-8941-3FEE8C0BB307}">
      <dgm:prSet/>
      <dgm:spPr/>
      <dgm:t>
        <a:bodyPr/>
        <a:lstStyle/>
        <a:p>
          <a:endParaRPr lang="en-US"/>
        </a:p>
      </dgm:t>
    </dgm:pt>
    <dgm:pt modelId="{BB95639A-6DC8-4B44-9F3A-9894F3A977FF}">
      <dgm:prSet/>
      <dgm:spPr/>
      <dgm:t>
        <a:bodyPr/>
        <a:lstStyle/>
        <a:p>
          <a:pPr rtl="0"/>
          <a:r>
            <a:rPr lang="uk-UA"/>
            <a:t>Спосіб </a:t>
          </a:r>
          <a:r>
            <a:rPr lang="uk-UA">
              <a:latin typeface="Calibri Light" panose="020F0302020204030204"/>
            </a:rPr>
            <a:t>інтеактивної самоперевірки</a:t>
          </a:r>
          <a:r>
            <a:rPr lang="uk-UA"/>
            <a:t> </a:t>
          </a:r>
          <a:r>
            <a:rPr lang="uk-UA">
              <a:latin typeface="Calibri Light" panose="020F0302020204030204"/>
            </a:rPr>
            <a:t>студентом свого рівня</a:t>
          </a:r>
          <a:r>
            <a:rPr lang="uk-UA"/>
            <a:t> засвоєння матеріалу. </a:t>
          </a:r>
          <a:endParaRPr lang="en-US"/>
        </a:p>
      </dgm:t>
    </dgm:pt>
    <dgm:pt modelId="{150ABB68-A3C4-49A3-841E-3F05A27EE9DC}" type="parTrans" cxnId="{0F95409E-BD4F-4BBC-B430-B580B89103FE}">
      <dgm:prSet/>
      <dgm:spPr/>
      <dgm:t>
        <a:bodyPr/>
        <a:lstStyle/>
        <a:p>
          <a:endParaRPr lang="en-US"/>
        </a:p>
      </dgm:t>
    </dgm:pt>
    <dgm:pt modelId="{2835E94C-53E5-41B3-A6D0-621C2CF9C341}" type="sibTrans" cxnId="{0F95409E-BD4F-4BBC-B430-B580B89103FE}">
      <dgm:prSet/>
      <dgm:spPr/>
      <dgm:t>
        <a:bodyPr/>
        <a:lstStyle/>
        <a:p>
          <a:endParaRPr lang="en-US"/>
        </a:p>
      </dgm:t>
    </dgm:pt>
    <dgm:pt modelId="{65DED281-28A7-417F-8215-EA69096FDE82}">
      <dgm:prSet/>
      <dgm:spPr/>
      <dgm:t>
        <a:bodyPr/>
        <a:lstStyle/>
        <a:p>
          <a:r>
            <a:rPr lang="uk-UA" b="1" i="1"/>
            <a:t>Презентаційний чатбот "Адмінка"</a:t>
          </a:r>
          <a:r>
            <a:rPr lang="uk-UA"/>
            <a:t>, який допомагав студентам обирати та дізнаватися більше про вибіркові дисципліни кафедри адміністратвиного та фінансового права юридичного факультету </a:t>
          </a:r>
          <a:endParaRPr lang="en-US"/>
        </a:p>
      </dgm:t>
    </dgm:pt>
    <dgm:pt modelId="{11953EA6-4D4F-4578-8238-402DD7283339}" type="parTrans" cxnId="{729833B1-F405-44CD-B0AA-3B3B5EE12527}">
      <dgm:prSet/>
      <dgm:spPr/>
      <dgm:t>
        <a:bodyPr/>
        <a:lstStyle/>
        <a:p>
          <a:endParaRPr lang="en-US"/>
        </a:p>
      </dgm:t>
    </dgm:pt>
    <dgm:pt modelId="{531A91DE-D160-49BC-9CFD-14C2D6CF5532}" type="sibTrans" cxnId="{729833B1-F405-44CD-B0AA-3B3B5EE12527}">
      <dgm:prSet/>
      <dgm:spPr/>
      <dgm:t>
        <a:bodyPr/>
        <a:lstStyle/>
        <a:p>
          <a:endParaRPr lang="en-US"/>
        </a:p>
      </dgm:t>
    </dgm:pt>
    <dgm:pt modelId="{120B94A4-6461-4F37-915B-C5E4D1E40094}" type="pres">
      <dgm:prSet presAssocID="{22D8516C-4B58-4D5C-B4EF-B3DB3ED1D6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4F2D89-B1CD-442B-BD98-F667B33A6EC8}" type="pres">
      <dgm:prSet presAssocID="{F1074BB7-59D9-47A2-AF8D-0705CECB8F1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67E8F-3841-4353-84FF-0A2ED353E393}" type="pres">
      <dgm:prSet presAssocID="{8FE3C559-0C21-434D-B0B8-456C79E10ABD}" presName="spacer" presStyleCnt="0"/>
      <dgm:spPr/>
    </dgm:pt>
    <dgm:pt modelId="{673F8B61-42A8-4C6F-82FB-04F554828288}" type="pres">
      <dgm:prSet presAssocID="{BB95639A-6DC8-4B44-9F3A-9894F3A977F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615A4-3C04-4925-8BEA-E26685014136}" type="pres">
      <dgm:prSet presAssocID="{2835E94C-53E5-41B3-A6D0-621C2CF9C341}" presName="spacer" presStyleCnt="0"/>
      <dgm:spPr/>
    </dgm:pt>
    <dgm:pt modelId="{776F85CB-4061-4904-90BB-15F124380D8A}" type="pres">
      <dgm:prSet presAssocID="{65DED281-28A7-417F-8215-EA69096FDE8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F75344-D1D4-4ECD-B577-77EF04EB062B}" type="presOf" srcId="{22D8516C-4B58-4D5C-B4EF-B3DB3ED1D60B}" destId="{120B94A4-6461-4F37-915B-C5E4D1E40094}" srcOrd="0" destOrd="0" presId="urn:microsoft.com/office/officeart/2005/8/layout/vList2"/>
    <dgm:cxn modelId="{1B754B86-94FE-45D9-8D10-798753627C91}" type="presOf" srcId="{65DED281-28A7-417F-8215-EA69096FDE82}" destId="{776F85CB-4061-4904-90BB-15F124380D8A}" srcOrd="0" destOrd="0" presId="urn:microsoft.com/office/officeart/2005/8/layout/vList2"/>
    <dgm:cxn modelId="{0F95409E-BD4F-4BBC-B430-B580B89103FE}" srcId="{22D8516C-4B58-4D5C-B4EF-B3DB3ED1D60B}" destId="{BB95639A-6DC8-4B44-9F3A-9894F3A977FF}" srcOrd="1" destOrd="0" parTransId="{150ABB68-A3C4-49A3-841E-3F05A27EE9DC}" sibTransId="{2835E94C-53E5-41B3-A6D0-621C2CF9C341}"/>
    <dgm:cxn modelId="{0B5BC628-A733-4134-A2A9-6264E67AB137}" type="presOf" srcId="{F1074BB7-59D9-47A2-AF8D-0705CECB8F18}" destId="{A44F2D89-B1CD-442B-BD98-F667B33A6EC8}" srcOrd="0" destOrd="0" presId="urn:microsoft.com/office/officeart/2005/8/layout/vList2"/>
    <dgm:cxn modelId="{84EE5386-EC57-4185-8941-3FEE8C0BB307}" srcId="{22D8516C-4B58-4D5C-B4EF-B3DB3ED1D60B}" destId="{F1074BB7-59D9-47A2-AF8D-0705CECB8F18}" srcOrd="0" destOrd="0" parTransId="{A38F9320-5E58-425F-A1C7-52C30B61A29C}" sibTransId="{8FE3C559-0C21-434D-B0B8-456C79E10ABD}"/>
    <dgm:cxn modelId="{7CA9F54E-E617-4D07-9E86-B0C54E1EBEF1}" type="presOf" srcId="{BB95639A-6DC8-4B44-9F3A-9894F3A977FF}" destId="{673F8B61-42A8-4C6F-82FB-04F554828288}" srcOrd="0" destOrd="0" presId="urn:microsoft.com/office/officeart/2005/8/layout/vList2"/>
    <dgm:cxn modelId="{729833B1-F405-44CD-B0AA-3B3B5EE12527}" srcId="{22D8516C-4B58-4D5C-B4EF-B3DB3ED1D60B}" destId="{65DED281-28A7-417F-8215-EA69096FDE82}" srcOrd="2" destOrd="0" parTransId="{11953EA6-4D4F-4578-8238-402DD7283339}" sibTransId="{531A91DE-D160-49BC-9CFD-14C2D6CF5532}"/>
    <dgm:cxn modelId="{9E083903-9DD6-43BA-8A3E-09D6F8167CB9}" type="presParOf" srcId="{120B94A4-6461-4F37-915B-C5E4D1E40094}" destId="{A44F2D89-B1CD-442B-BD98-F667B33A6EC8}" srcOrd="0" destOrd="0" presId="urn:microsoft.com/office/officeart/2005/8/layout/vList2"/>
    <dgm:cxn modelId="{9D36B803-B4F9-4FDE-81F0-2A12490E511B}" type="presParOf" srcId="{120B94A4-6461-4F37-915B-C5E4D1E40094}" destId="{4D767E8F-3841-4353-84FF-0A2ED353E393}" srcOrd="1" destOrd="0" presId="urn:microsoft.com/office/officeart/2005/8/layout/vList2"/>
    <dgm:cxn modelId="{05931AAA-1408-442D-89B9-9ACF317EA832}" type="presParOf" srcId="{120B94A4-6461-4F37-915B-C5E4D1E40094}" destId="{673F8B61-42A8-4C6F-82FB-04F554828288}" srcOrd="2" destOrd="0" presId="urn:microsoft.com/office/officeart/2005/8/layout/vList2"/>
    <dgm:cxn modelId="{47613873-E65A-46A5-A4AF-CCEE002B46C2}" type="presParOf" srcId="{120B94A4-6461-4F37-915B-C5E4D1E40094}" destId="{F00615A4-3C04-4925-8BEA-E26685014136}" srcOrd="3" destOrd="0" presId="urn:microsoft.com/office/officeart/2005/8/layout/vList2"/>
    <dgm:cxn modelId="{7A5FBC9A-13BD-4057-A4FA-B5BE0F34EFDC}" type="presParOf" srcId="{120B94A4-6461-4F37-915B-C5E4D1E40094}" destId="{776F85CB-4061-4904-90BB-15F124380D8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8C4F6-DEA6-43AD-95C4-BA9B37A535B4}">
      <dsp:nvSpPr>
        <dsp:cNvPr id="0" name=""/>
        <dsp:cNvSpPr/>
      </dsp:nvSpPr>
      <dsp:spPr>
        <a:xfrm>
          <a:off x="4206239" y="1274"/>
          <a:ext cx="6309360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>
              <a:latin typeface="Calibri Light" panose="020F0302020204030204"/>
            </a:rPr>
            <a:t> Телеграм-канал "Адмінправо ЛНУ"</a:t>
          </a:r>
          <a:endParaRPr lang="en-US" sz="2600" kern="1200"/>
        </a:p>
      </dsp:txBody>
      <dsp:txXfrm>
        <a:off x="4206239" y="127692"/>
        <a:ext cx="5930105" cy="758510"/>
      </dsp:txXfrm>
    </dsp:sp>
    <dsp:sp modelId="{7C5B1A22-5218-4E71-B3DB-3F9FEA02A7CF}">
      <dsp:nvSpPr>
        <dsp:cNvPr id="0" name=""/>
        <dsp:cNvSpPr/>
      </dsp:nvSpPr>
      <dsp:spPr>
        <a:xfrm>
          <a:off x="0" y="1274"/>
          <a:ext cx="4206240" cy="10113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latin typeface="Calibri Light" panose="020F0302020204030204"/>
            </a:rPr>
            <a:t>Комунікація та взаємодія </a:t>
          </a:r>
          <a:endParaRPr lang="en-US" sz="2800" kern="1200"/>
        </a:p>
      </dsp:txBody>
      <dsp:txXfrm>
        <a:off x="49370" y="50644"/>
        <a:ext cx="4107500" cy="912606"/>
      </dsp:txXfrm>
    </dsp:sp>
    <dsp:sp modelId="{79B99DA7-57DC-476C-AC2D-620FFFE4E508}">
      <dsp:nvSpPr>
        <dsp:cNvPr id="0" name=""/>
        <dsp:cNvSpPr/>
      </dsp:nvSpPr>
      <dsp:spPr>
        <a:xfrm>
          <a:off x="4206240" y="1113755"/>
          <a:ext cx="6309360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>
              <a:latin typeface="Calibri Light" panose="020F0302020204030204"/>
            </a:rPr>
            <a:t>Електронний курс "Адміністратвині послуги"</a:t>
          </a:r>
          <a:endParaRPr lang="en-US" sz="2600" kern="1200" dirty="0"/>
        </a:p>
      </dsp:txBody>
      <dsp:txXfrm>
        <a:off x="4206240" y="1240173"/>
        <a:ext cx="5930105" cy="758510"/>
      </dsp:txXfrm>
    </dsp:sp>
    <dsp:sp modelId="{C690C277-AE53-4C63-AC7D-A67AD8CE5659}">
      <dsp:nvSpPr>
        <dsp:cNvPr id="0" name=""/>
        <dsp:cNvSpPr/>
      </dsp:nvSpPr>
      <dsp:spPr>
        <a:xfrm>
          <a:off x="0" y="1113755"/>
          <a:ext cx="4206240" cy="10113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Calibri Light" panose="020F0302020204030204"/>
            </a:rPr>
            <a:t>Освітнє цифрове середовище </a:t>
          </a:r>
          <a:endParaRPr lang="en-US" sz="2800" kern="1200" dirty="0"/>
        </a:p>
      </dsp:txBody>
      <dsp:txXfrm>
        <a:off x="49370" y="1163125"/>
        <a:ext cx="4107500" cy="912606"/>
      </dsp:txXfrm>
    </dsp:sp>
    <dsp:sp modelId="{A104D875-EB43-4532-96E4-1A00E6B4F8AA}">
      <dsp:nvSpPr>
        <dsp:cNvPr id="0" name=""/>
        <dsp:cNvSpPr/>
      </dsp:nvSpPr>
      <dsp:spPr>
        <a:xfrm>
          <a:off x="4206240" y="2226236"/>
          <a:ext cx="6309360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>
              <a:latin typeface="Calibri Light" panose="020F0302020204030204"/>
            </a:rPr>
            <a:t>Платформа Notion, Телеграм канал, Електронний курс </a:t>
          </a:r>
          <a:endParaRPr lang="en-US" sz="2600" kern="1200" dirty="0"/>
        </a:p>
      </dsp:txBody>
      <dsp:txXfrm>
        <a:off x="4206240" y="2352654"/>
        <a:ext cx="5930105" cy="758510"/>
      </dsp:txXfrm>
    </dsp:sp>
    <dsp:sp modelId="{EC7DF508-709E-4187-A32C-C2E0E740DC09}">
      <dsp:nvSpPr>
        <dsp:cNvPr id="0" name=""/>
        <dsp:cNvSpPr/>
      </dsp:nvSpPr>
      <dsp:spPr>
        <a:xfrm>
          <a:off x="0" y="2226236"/>
          <a:ext cx="4206240" cy="10113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Calibri Light" panose="020F0302020204030204"/>
            </a:rPr>
            <a:t>Доступність навчальних матеріалів</a:t>
          </a:r>
          <a:endParaRPr lang="en-US" sz="2800" kern="1200" dirty="0"/>
        </a:p>
      </dsp:txBody>
      <dsp:txXfrm>
        <a:off x="49370" y="2275606"/>
        <a:ext cx="4107500" cy="912606"/>
      </dsp:txXfrm>
    </dsp:sp>
    <dsp:sp modelId="{257A6643-E826-406D-938B-AFCC38DB0C2D}">
      <dsp:nvSpPr>
        <dsp:cNvPr id="0" name=""/>
        <dsp:cNvSpPr/>
      </dsp:nvSpPr>
      <dsp:spPr>
        <a:xfrm>
          <a:off x="4206240" y="3338717"/>
          <a:ext cx="6309360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>
              <a:latin typeface="Calibri Light" panose="020F0302020204030204"/>
            </a:rPr>
            <a:t>Чатбот "Адмінка"</a:t>
          </a:r>
          <a:endParaRPr lang="en-US" sz="2600" kern="1200" dirty="0"/>
        </a:p>
      </dsp:txBody>
      <dsp:txXfrm>
        <a:off x="4206240" y="3465135"/>
        <a:ext cx="5930105" cy="758510"/>
      </dsp:txXfrm>
    </dsp:sp>
    <dsp:sp modelId="{744F064D-5FA6-43C6-BA5F-75446B9339BF}">
      <dsp:nvSpPr>
        <dsp:cNvPr id="0" name=""/>
        <dsp:cNvSpPr/>
      </dsp:nvSpPr>
      <dsp:spPr>
        <a:xfrm>
          <a:off x="0" y="3338717"/>
          <a:ext cx="4206240" cy="10113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Calibri Light" panose="020F0302020204030204"/>
            </a:rPr>
            <a:t>Мотивація, залучення </a:t>
          </a:r>
          <a:endParaRPr lang="en-US" sz="2800" kern="1200" dirty="0"/>
        </a:p>
      </dsp:txBody>
      <dsp:txXfrm>
        <a:off x="49370" y="3388087"/>
        <a:ext cx="4107500" cy="912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F2D89-B1CD-442B-BD98-F667B33A6EC8}">
      <dsp:nvSpPr>
        <dsp:cNvPr id="0" name=""/>
        <dsp:cNvSpPr/>
      </dsp:nvSpPr>
      <dsp:spPr>
        <a:xfrm>
          <a:off x="0" y="5895"/>
          <a:ext cx="10515600" cy="13985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/>
            <a:t>Зручний формат консультування 24/7 з типових питань (де знайти питання? Коли модуль? Що вчити?)</a:t>
          </a:r>
          <a:endParaRPr lang="en-US" sz="2500" kern="1200"/>
        </a:p>
      </dsp:txBody>
      <dsp:txXfrm>
        <a:off x="68270" y="74165"/>
        <a:ext cx="10379060" cy="1261975"/>
      </dsp:txXfrm>
    </dsp:sp>
    <dsp:sp modelId="{673F8B61-42A8-4C6F-82FB-04F554828288}">
      <dsp:nvSpPr>
        <dsp:cNvPr id="0" name=""/>
        <dsp:cNvSpPr/>
      </dsp:nvSpPr>
      <dsp:spPr>
        <a:xfrm>
          <a:off x="0" y="1476411"/>
          <a:ext cx="10515600" cy="13985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/>
            <a:t>Спосіб </a:t>
          </a:r>
          <a:r>
            <a:rPr lang="uk-UA" sz="2500" kern="1200">
              <a:latin typeface="Calibri Light" panose="020F0302020204030204"/>
            </a:rPr>
            <a:t>інтеактивної самоперевірки</a:t>
          </a:r>
          <a:r>
            <a:rPr lang="uk-UA" sz="2500" kern="1200"/>
            <a:t> </a:t>
          </a:r>
          <a:r>
            <a:rPr lang="uk-UA" sz="2500" kern="1200">
              <a:latin typeface="Calibri Light" panose="020F0302020204030204"/>
            </a:rPr>
            <a:t>студентом свого рівня</a:t>
          </a:r>
          <a:r>
            <a:rPr lang="uk-UA" sz="2500" kern="1200"/>
            <a:t> засвоєння матеріалу. </a:t>
          </a:r>
          <a:endParaRPr lang="en-US" sz="2500" kern="1200"/>
        </a:p>
      </dsp:txBody>
      <dsp:txXfrm>
        <a:off x="68270" y="1544681"/>
        <a:ext cx="10379060" cy="1261975"/>
      </dsp:txXfrm>
    </dsp:sp>
    <dsp:sp modelId="{776F85CB-4061-4904-90BB-15F124380D8A}">
      <dsp:nvSpPr>
        <dsp:cNvPr id="0" name=""/>
        <dsp:cNvSpPr/>
      </dsp:nvSpPr>
      <dsp:spPr>
        <a:xfrm>
          <a:off x="0" y="2946926"/>
          <a:ext cx="10515600" cy="13985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kern="1200"/>
            <a:t>Презентаційний чатбот "Адмінка"</a:t>
          </a:r>
          <a:r>
            <a:rPr lang="uk-UA" sz="2500" kern="1200"/>
            <a:t>, який допомагав студентам обирати та дізнаватися більше про вибіркові дисципліни кафедри адміністратвиного та фінансового права юридичного факультету </a:t>
          </a:r>
          <a:endParaRPr lang="en-US" sz="2500" kern="1200"/>
        </a:p>
      </dsp:txBody>
      <dsp:txXfrm>
        <a:off x="68270" y="3015196"/>
        <a:ext cx="10379060" cy="1261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16.06.2021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0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16.06.2021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887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16.06.2021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6257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135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152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6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23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32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62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45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5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16.06.2021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7034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34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34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306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9128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29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744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427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904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4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16.06.2021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179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16.06.2021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308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16.06.2021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588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16.06.2021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1776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16.06.2021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360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16.06.2021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052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16.06.2021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730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F0B57-8E6A-4005-9EDD-D258F6CC94AB}" type="datetimeFigureOut">
              <a:rPr lang="uk-UA" smtClean="0"/>
              <a:t>16.06.2021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768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8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8.svg"/><Relationship Id="rId4" Type="http://schemas.openxmlformats.org/officeDocument/2006/relationships/image" Target="../media/image12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51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36A1DB6-1A2C-40D7-AFD1-8D76C75035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24" r="-1" b="939"/>
          <a:stretch/>
        </p:blipFill>
        <p:spPr>
          <a:xfrm>
            <a:off x="-273150" y="115029"/>
            <a:ext cx="12191980" cy="6857990"/>
          </a:xfrm>
          <a:prstGeom prst="rect">
            <a:avLst/>
          </a:prstGeom>
        </p:spPr>
      </p:pic>
      <p:sp>
        <p:nvSpPr>
          <p:cNvPr id="50" name="Freeform: Shape 53">
            <a:extLst>
              <a:ext uri="{FF2B5EF4-FFF2-40B4-BE49-F238E27FC236}">
                <a16:creationId xmlns:a16="http://schemas.microsoft.com/office/drawing/2014/main" id="{F6DD4703-FD80-4610-ACE9-01DCD86D8C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7853" y="0"/>
            <a:ext cx="10256294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Freeform: Shape 55">
            <a:extLst>
              <a:ext uri="{FF2B5EF4-FFF2-40B4-BE49-F238E27FC236}">
                <a16:creationId xmlns:a16="http://schemas.microsoft.com/office/drawing/2014/main" id="{9CEFCBC2-6F82-4011-8D8D-90F43DCB1D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08571" y="0"/>
            <a:ext cx="9958950" cy="6858000"/>
          </a:xfrm>
          <a:custGeom>
            <a:avLst/>
            <a:gdLst>
              <a:gd name="connsiteX0" fmla="*/ 7551973 w 9174595"/>
              <a:gd name="connsiteY0" fmla="*/ 0 h 6858000"/>
              <a:gd name="connsiteX1" fmla="*/ 5634635 w 9174595"/>
              <a:gd name="connsiteY1" fmla="*/ 0 h 6858000"/>
              <a:gd name="connsiteX2" fmla="*/ 5550590 w 9174595"/>
              <a:gd name="connsiteY2" fmla="*/ 0 h 6858000"/>
              <a:gd name="connsiteX3" fmla="*/ 5480986 w 9174595"/>
              <a:gd name="connsiteY3" fmla="*/ 0 h 6858000"/>
              <a:gd name="connsiteX4" fmla="*/ 4886240 w 9174595"/>
              <a:gd name="connsiteY4" fmla="*/ 0 h 6858000"/>
              <a:gd name="connsiteX5" fmla="*/ 4816638 w 9174595"/>
              <a:gd name="connsiteY5" fmla="*/ 0 h 6858000"/>
              <a:gd name="connsiteX6" fmla="*/ 4357958 w 9174595"/>
              <a:gd name="connsiteY6" fmla="*/ 0 h 6858000"/>
              <a:gd name="connsiteX7" fmla="*/ 4288354 w 9174595"/>
              <a:gd name="connsiteY7" fmla="*/ 0 h 6858000"/>
              <a:gd name="connsiteX8" fmla="*/ 3693608 w 9174595"/>
              <a:gd name="connsiteY8" fmla="*/ 0 h 6858000"/>
              <a:gd name="connsiteX9" fmla="*/ 3624006 w 9174595"/>
              <a:gd name="connsiteY9" fmla="*/ 0 h 6858000"/>
              <a:gd name="connsiteX10" fmla="*/ 3276448 w 9174595"/>
              <a:gd name="connsiteY10" fmla="*/ 0 h 6858000"/>
              <a:gd name="connsiteX11" fmla="*/ 1622622 w 9174595"/>
              <a:gd name="connsiteY11" fmla="*/ 0 h 6858000"/>
              <a:gd name="connsiteX12" fmla="*/ 1600504 w 9174595"/>
              <a:gd name="connsiteY12" fmla="*/ 14997 h 6858000"/>
              <a:gd name="connsiteX13" fmla="*/ 0 w 9174595"/>
              <a:gd name="connsiteY13" fmla="*/ 3621656 h 6858000"/>
              <a:gd name="connsiteX14" fmla="*/ 1873886 w 9174595"/>
              <a:gd name="connsiteY14" fmla="*/ 6374814 h 6858000"/>
              <a:gd name="connsiteX15" fmla="*/ 2390406 w 9174595"/>
              <a:gd name="connsiteY15" fmla="*/ 6780599 h 6858000"/>
              <a:gd name="connsiteX16" fmla="*/ 2502136 w 9174595"/>
              <a:gd name="connsiteY16" fmla="*/ 6858000 h 6858000"/>
              <a:gd name="connsiteX17" fmla="*/ 3276448 w 9174595"/>
              <a:gd name="connsiteY17" fmla="*/ 6858000 h 6858000"/>
              <a:gd name="connsiteX18" fmla="*/ 3624006 w 9174595"/>
              <a:gd name="connsiteY18" fmla="*/ 6858000 h 6858000"/>
              <a:gd name="connsiteX19" fmla="*/ 3693608 w 9174595"/>
              <a:gd name="connsiteY19" fmla="*/ 6858000 h 6858000"/>
              <a:gd name="connsiteX20" fmla="*/ 4288354 w 9174595"/>
              <a:gd name="connsiteY20" fmla="*/ 6858000 h 6858000"/>
              <a:gd name="connsiteX21" fmla="*/ 4357958 w 9174595"/>
              <a:gd name="connsiteY21" fmla="*/ 6858000 h 6858000"/>
              <a:gd name="connsiteX22" fmla="*/ 4816638 w 9174595"/>
              <a:gd name="connsiteY22" fmla="*/ 6858000 h 6858000"/>
              <a:gd name="connsiteX23" fmla="*/ 4886240 w 9174595"/>
              <a:gd name="connsiteY23" fmla="*/ 6858000 h 6858000"/>
              <a:gd name="connsiteX24" fmla="*/ 5480986 w 9174595"/>
              <a:gd name="connsiteY24" fmla="*/ 6858000 h 6858000"/>
              <a:gd name="connsiteX25" fmla="*/ 5550590 w 9174595"/>
              <a:gd name="connsiteY25" fmla="*/ 6858000 h 6858000"/>
              <a:gd name="connsiteX26" fmla="*/ 5634635 w 9174595"/>
              <a:gd name="connsiteY26" fmla="*/ 6858000 h 6858000"/>
              <a:gd name="connsiteX27" fmla="*/ 6672460 w 9174595"/>
              <a:gd name="connsiteY27" fmla="*/ 6858000 h 6858000"/>
              <a:gd name="connsiteX28" fmla="*/ 6784188 w 9174595"/>
              <a:gd name="connsiteY28" fmla="*/ 6780599 h 6858000"/>
              <a:gd name="connsiteX29" fmla="*/ 7300708 w 9174595"/>
              <a:gd name="connsiteY29" fmla="*/ 6374814 h 6858000"/>
              <a:gd name="connsiteX30" fmla="*/ 9174595 w 9174595"/>
              <a:gd name="connsiteY30" fmla="*/ 3621656 h 6858000"/>
              <a:gd name="connsiteX31" fmla="*/ 7574092 w 9174595"/>
              <a:gd name="connsiteY3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174595" h="6858000">
                <a:moveTo>
                  <a:pt x="7551973" y="0"/>
                </a:moveTo>
                <a:lnTo>
                  <a:pt x="5634635" y="0"/>
                </a:lnTo>
                <a:lnTo>
                  <a:pt x="5550590" y="0"/>
                </a:lnTo>
                <a:lnTo>
                  <a:pt x="5480986" y="0"/>
                </a:lnTo>
                <a:lnTo>
                  <a:pt x="4886240" y="0"/>
                </a:lnTo>
                <a:lnTo>
                  <a:pt x="4816638" y="0"/>
                </a:lnTo>
                <a:lnTo>
                  <a:pt x="4357958" y="0"/>
                </a:lnTo>
                <a:lnTo>
                  <a:pt x="4288354" y="0"/>
                </a:lnTo>
                <a:lnTo>
                  <a:pt x="3693608" y="0"/>
                </a:lnTo>
                <a:lnTo>
                  <a:pt x="3624006" y="0"/>
                </a:lnTo>
                <a:lnTo>
                  <a:pt x="3276448" y="0"/>
                </a:lnTo>
                <a:lnTo>
                  <a:pt x="1622622" y="0"/>
                </a:lnTo>
                <a:lnTo>
                  <a:pt x="1600504" y="14997"/>
                </a:lnTo>
                <a:cubicBezTo>
                  <a:pt x="573594" y="754641"/>
                  <a:pt x="0" y="2093192"/>
                  <a:pt x="0" y="3621656"/>
                </a:cubicBezTo>
                <a:cubicBezTo>
                  <a:pt x="0" y="4969131"/>
                  <a:pt x="928496" y="5602839"/>
                  <a:pt x="1873886" y="6374814"/>
                </a:cubicBezTo>
                <a:cubicBezTo>
                  <a:pt x="2046046" y="6515397"/>
                  <a:pt x="2216632" y="6653108"/>
                  <a:pt x="2390406" y="6780599"/>
                </a:cubicBezTo>
                <a:lnTo>
                  <a:pt x="2502136" y="6858000"/>
                </a:lnTo>
                <a:lnTo>
                  <a:pt x="3276448" y="6858000"/>
                </a:lnTo>
                <a:lnTo>
                  <a:pt x="3624006" y="6858000"/>
                </a:lnTo>
                <a:lnTo>
                  <a:pt x="3693608" y="6858000"/>
                </a:lnTo>
                <a:lnTo>
                  <a:pt x="4288354" y="6858000"/>
                </a:lnTo>
                <a:lnTo>
                  <a:pt x="4357958" y="6858000"/>
                </a:lnTo>
                <a:lnTo>
                  <a:pt x="4816638" y="6858000"/>
                </a:lnTo>
                <a:lnTo>
                  <a:pt x="4886240" y="6858000"/>
                </a:lnTo>
                <a:lnTo>
                  <a:pt x="5480986" y="6858000"/>
                </a:lnTo>
                <a:lnTo>
                  <a:pt x="5550590" y="6858000"/>
                </a:lnTo>
                <a:lnTo>
                  <a:pt x="5634635" y="6858000"/>
                </a:lnTo>
                <a:lnTo>
                  <a:pt x="6672460" y="6858000"/>
                </a:lnTo>
                <a:lnTo>
                  <a:pt x="6784188" y="6780599"/>
                </a:lnTo>
                <a:cubicBezTo>
                  <a:pt x="6957963" y="6653108"/>
                  <a:pt x="7128548" y="6515397"/>
                  <a:pt x="7300708" y="6374814"/>
                </a:cubicBezTo>
                <a:cubicBezTo>
                  <a:pt x="8246100" y="5602839"/>
                  <a:pt x="9174595" y="4969131"/>
                  <a:pt x="9174595" y="3621656"/>
                </a:cubicBezTo>
                <a:cubicBezTo>
                  <a:pt x="9174595" y="2093192"/>
                  <a:pt x="8601001" y="754641"/>
                  <a:pt x="7574092" y="14997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Freeform: Shape 57">
            <a:extLst>
              <a:ext uri="{FF2B5EF4-FFF2-40B4-BE49-F238E27FC236}">
                <a16:creationId xmlns:a16="http://schemas.microsoft.com/office/drawing/2014/main" id="{2E9DED9E-DE30-402A-B9D1-AC3C24025A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8673" y="-35602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5CCB7C65-BA06-49C5-8D3C-51F97B409D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5235" y="-35602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4BAD07-B6F7-4FB4-AB87-965738F4A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3392" y="2309551"/>
            <a:ext cx="8860047" cy="2876849"/>
          </a:xfrm>
        </p:spPr>
        <p:txBody>
          <a:bodyPr anchor="b">
            <a:normAutofit/>
          </a:bodyPr>
          <a:lstStyle/>
          <a:p>
            <a:r>
              <a:rPr lang="en-US" b="1">
                <a:ea typeface="+mj-lt"/>
                <a:cs typeface="+mj-lt"/>
              </a:rPr>
              <a:t>Інновації у </a:t>
            </a:r>
            <a:r>
              <a:rPr lang="en-US" b="1" dirty="0" err="1">
                <a:ea typeface="+mj-lt"/>
                <a:cs typeface="+mj-lt"/>
              </a:rPr>
              <a:t>навчальному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процесі</a:t>
            </a:r>
            <a:endParaRPr lang="en-US" dirty="0" err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4C8202-EE7A-4149-8318-7C820EF85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4470" y="5234984"/>
            <a:ext cx="8261590" cy="1734730"/>
          </a:xfrm>
        </p:spPr>
        <p:txBody>
          <a:bodyPr anchor="t">
            <a:normAutofit/>
          </a:bodyPr>
          <a:lstStyle/>
          <a:p>
            <a:r>
              <a:rPr lang="en-US">
                <a:cs typeface="Calibri"/>
              </a:rPr>
              <a:t>к.ю.н. Наталія Хлібороб, юридичний факультет  </a:t>
            </a:r>
          </a:p>
        </p:txBody>
      </p:sp>
    </p:spTree>
    <p:extLst>
      <p:ext uri="{BB962C8B-B14F-4D97-AF65-F5344CB8AC3E}">
        <p14:creationId xmlns:p14="http://schemas.microsoft.com/office/powerpoint/2010/main" val="6938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>
                <a:cs typeface="Calibri Light"/>
              </a:rPr>
              <a:t>Чатбот в викладацькій діяльності</a:t>
            </a:r>
            <a:endParaRPr lang="uk-UA"/>
          </a:p>
        </p:txBody>
      </p:sp>
      <p:graphicFrame>
        <p:nvGraphicFramePr>
          <p:cNvPr id="5" name="Підзаголовок 2">
            <a:extLst>
              <a:ext uri="{FF2B5EF4-FFF2-40B4-BE49-F238E27FC236}">
                <a16:creationId xmlns:a16="http://schemas.microsoft.com/office/drawing/2014/main" id="{B0F23362-B6B3-46CA-A8C6-06AD9FF3B5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5FFFF-6865-4ED4-8AB5-EC56A4E8E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b="1" dirty="0" err="1"/>
              <a:t>Чатбот</a:t>
            </a:r>
            <a:r>
              <a:rPr lang="en-US" b="1" dirty="0"/>
              <a:t> </a:t>
            </a:r>
            <a:r>
              <a:rPr lang="en-US" b="1" dirty="0" err="1"/>
              <a:t>AdminKA</a:t>
            </a:r>
            <a:r>
              <a:rPr lang="en-US" b="1" dirty="0"/>
              <a:t> 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55565D0-6323-4DD7-A336-EBDC1CC10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959" y="2135892"/>
            <a:ext cx="3224121" cy="315223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EE615-5EA4-4DAE-A627-F144664FAA5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796213" y="2055813"/>
            <a:ext cx="4395787" cy="420052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ea typeface="+mj-lt"/>
              <a:cs typeface="+mj-lt"/>
            </a:endParaRPr>
          </a:p>
          <a:p>
            <a:endParaRPr lang="en-US" dirty="0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BEED0EE-5F08-4C82-90D5-1C0EA07E8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626" y="1914232"/>
            <a:ext cx="5172973" cy="384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4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633" y="652388"/>
            <a:ext cx="9404723" cy="1400530"/>
          </a:xfrm>
        </p:spPr>
        <p:txBody>
          <a:bodyPr/>
          <a:lstStyle/>
          <a:p>
            <a:r>
              <a:rPr lang="uk-UA" dirty="0" smtClean="0"/>
              <a:t>ЩО  далі?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Розширення кількості відео-лекцій </a:t>
            </a:r>
          </a:p>
          <a:p>
            <a:r>
              <a:rPr lang="uk-UA" dirty="0" smtClean="0"/>
              <a:t>Розробка нового електронного курсу «</a:t>
            </a:r>
            <a:r>
              <a:rPr lang="uk-UA" dirty="0"/>
              <a:t>Ю</a:t>
            </a:r>
            <a:r>
              <a:rPr lang="uk-UA" dirty="0" smtClean="0"/>
              <a:t>ридичні інновації»</a:t>
            </a:r>
          </a:p>
          <a:p>
            <a:r>
              <a:rPr lang="uk-UA" dirty="0" smtClean="0"/>
              <a:t>Удосконалення діючого електронного курсу «Адміністративні послуги»</a:t>
            </a:r>
          </a:p>
          <a:p>
            <a:r>
              <a:rPr lang="uk-UA" dirty="0" err="1" smtClean="0"/>
              <a:t>Чатбот</a:t>
            </a:r>
            <a:r>
              <a:rPr lang="uk-UA" dirty="0" smtClean="0"/>
              <a:t> для інтерактивної перевірки студентами своїх знань</a:t>
            </a:r>
          </a:p>
          <a:p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21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13">
            <a:extLst>
              <a:ext uri="{FF2B5EF4-FFF2-40B4-BE49-F238E27FC236}">
                <a16:creationId xmlns:a16="http://schemas.microsoft.com/office/drawing/2014/main" id="{8A2EB53C-CFB0-49CC-BA4A-3C1BDC4C04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197" y="499247"/>
            <a:ext cx="6561982" cy="5859509"/>
          </a:xfrm>
          <a:custGeom>
            <a:avLst/>
            <a:gdLst>
              <a:gd name="connsiteX0" fmla="*/ 505253 w 6561982"/>
              <a:gd name="connsiteY0" fmla="*/ 3748096 h 5859509"/>
              <a:gd name="connsiteX1" fmla="*/ 1267386 w 6561982"/>
              <a:gd name="connsiteY1" fmla="*/ 3748096 h 5859509"/>
              <a:gd name="connsiteX2" fmla="*/ 1376262 w 6561982"/>
              <a:gd name="connsiteY2" fmla="*/ 3810385 h 5859509"/>
              <a:gd name="connsiteX3" fmla="*/ 1757328 w 6561982"/>
              <a:gd name="connsiteY3" fmla="*/ 4481707 h 5859509"/>
              <a:gd name="connsiteX4" fmla="*/ 1757328 w 6561982"/>
              <a:gd name="connsiteY4" fmla="*/ 4610898 h 5859509"/>
              <a:gd name="connsiteX5" fmla="*/ 1376262 w 6561982"/>
              <a:gd name="connsiteY5" fmla="*/ 5282218 h 5859509"/>
              <a:gd name="connsiteX6" fmla="*/ 1267386 w 6561982"/>
              <a:gd name="connsiteY6" fmla="*/ 5344506 h 5859509"/>
              <a:gd name="connsiteX7" fmla="*/ 505253 w 6561982"/>
              <a:gd name="connsiteY7" fmla="*/ 5344506 h 5859509"/>
              <a:gd name="connsiteX8" fmla="*/ 396379 w 6561982"/>
              <a:gd name="connsiteY8" fmla="*/ 5282218 h 5859509"/>
              <a:gd name="connsiteX9" fmla="*/ 15311 w 6561982"/>
              <a:gd name="connsiteY9" fmla="*/ 4610898 h 5859509"/>
              <a:gd name="connsiteX10" fmla="*/ 15311 w 6561982"/>
              <a:gd name="connsiteY10" fmla="*/ 4481707 h 5859509"/>
              <a:gd name="connsiteX11" fmla="*/ 396379 w 6561982"/>
              <a:gd name="connsiteY11" fmla="*/ 3810385 h 5859509"/>
              <a:gd name="connsiteX12" fmla="*/ 505253 w 6561982"/>
              <a:gd name="connsiteY12" fmla="*/ 3748096 h 5859509"/>
              <a:gd name="connsiteX13" fmla="*/ 3345172 w 6561982"/>
              <a:gd name="connsiteY13" fmla="*/ 1393265 h 5859509"/>
              <a:gd name="connsiteX14" fmla="*/ 3478742 w 6561982"/>
              <a:gd name="connsiteY14" fmla="*/ 1393265 h 5859509"/>
              <a:gd name="connsiteX15" fmla="*/ 5112069 w 6561982"/>
              <a:gd name="connsiteY15" fmla="*/ 1393265 h 5859509"/>
              <a:gd name="connsiteX16" fmla="*/ 5425562 w 6561982"/>
              <a:gd name="connsiteY16" fmla="*/ 1567527 h 5859509"/>
              <a:gd name="connsiteX17" fmla="*/ 6522794 w 6561982"/>
              <a:gd name="connsiteY17" fmla="*/ 3445673 h 5859509"/>
              <a:gd name="connsiteX18" fmla="*/ 6522794 w 6561982"/>
              <a:gd name="connsiteY18" fmla="*/ 3807103 h 5859509"/>
              <a:gd name="connsiteX19" fmla="*/ 5425562 w 6561982"/>
              <a:gd name="connsiteY19" fmla="*/ 5685248 h 5859509"/>
              <a:gd name="connsiteX20" fmla="*/ 5112069 w 6561982"/>
              <a:gd name="connsiteY20" fmla="*/ 5859509 h 5859509"/>
              <a:gd name="connsiteX21" fmla="*/ 2917602 w 6561982"/>
              <a:gd name="connsiteY21" fmla="*/ 5859509 h 5859509"/>
              <a:gd name="connsiteX22" fmla="*/ 2604110 w 6561982"/>
              <a:gd name="connsiteY22" fmla="*/ 5685248 h 5859509"/>
              <a:gd name="connsiteX23" fmla="*/ 1506877 w 6561982"/>
              <a:gd name="connsiteY23" fmla="*/ 3807103 h 5859509"/>
              <a:gd name="connsiteX24" fmla="*/ 1506877 w 6561982"/>
              <a:gd name="connsiteY24" fmla="*/ 3445673 h 5859509"/>
              <a:gd name="connsiteX25" fmla="*/ 1700018 w 6561982"/>
              <a:gd name="connsiteY25" fmla="*/ 3115072 h 5859509"/>
              <a:gd name="connsiteX26" fmla="*/ 1782566 w 6561982"/>
              <a:gd name="connsiteY26" fmla="*/ 2973774 h 5859509"/>
              <a:gd name="connsiteX27" fmla="*/ 2820879 w 6561982"/>
              <a:gd name="connsiteY27" fmla="*/ 2973774 h 5859509"/>
              <a:gd name="connsiteX28" fmla="*/ 2981759 w 6561982"/>
              <a:gd name="connsiteY28" fmla="*/ 2884346 h 5859509"/>
              <a:gd name="connsiteX29" fmla="*/ 3544837 w 6561982"/>
              <a:gd name="connsiteY29" fmla="*/ 1920516 h 5859509"/>
              <a:gd name="connsiteX30" fmla="*/ 3544837 w 6561982"/>
              <a:gd name="connsiteY30" fmla="*/ 1735036 h 5859509"/>
              <a:gd name="connsiteX31" fmla="*/ 3361865 w 6561982"/>
              <a:gd name="connsiteY31" fmla="*/ 1421838 h 5859509"/>
              <a:gd name="connsiteX32" fmla="*/ 1756519 w 6561982"/>
              <a:gd name="connsiteY32" fmla="*/ 778062 h 5859509"/>
              <a:gd name="connsiteX33" fmla="*/ 2758795 w 6561982"/>
              <a:gd name="connsiteY33" fmla="*/ 778062 h 5859509"/>
              <a:gd name="connsiteX34" fmla="*/ 2901976 w 6561982"/>
              <a:gd name="connsiteY34" fmla="*/ 859976 h 5859509"/>
              <a:gd name="connsiteX35" fmla="*/ 3403112 w 6561982"/>
              <a:gd name="connsiteY35" fmla="*/ 1742826 h 5859509"/>
              <a:gd name="connsiteX36" fmla="*/ 3403112 w 6561982"/>
              <a:gd name="connsiteY36" fmla="*/ 1912724 h 5859509"/>
              <a:gd name="connsiteX37" fmla="*/ 2901976 w 6561982"/>
              <a:gd name="connsiteY37" fmla="*/ 2795573 h 5859509"/>
              <a:gd name="connsiteX38" fmla="*/ 2758795 w 6561982"/>
              <a:gd name="connsiteY38" fmla="*/ 2877487 h 5859509"/>
              <a:gd name="connsiteX39" fmla="*/ 1756519 w 6561982"/>
              <a:gd name="connsiteY39" fmla="*/ 2877487 h 5859509"/>
              <a:gd name="connsiteX40" fmla="*/ 1613339 w 6561982"/>
              <a:gd name="connsiteY40" fmla="*/ 2795573 h 5859509"/>
              <a:gd name="connsiteX41" fmla="*/ 1112202 w 6561982"/>
              <a:gd name="connsiteY41" fmla="*/ 1912724 h 5859509"/>
              <a:gd name="connsiteX42" fmla="*/ 1112202 w 6561982"/>
              <a:gd name="connsiteY42" fmla="*/ 1742826 h 5859509"/>
              <a:gd name="connsiteX43" fmla="*/ 1613339 w 6561982"/>
              <a:gd name="connsiteY43" fmla="*/ 859976 h 5859509"/>
              <a:gd name="connsiteX44" fmla="*/ 1756519 w 6561982"/>
              <a:gd name="connsiteY44" fmla="*/ 778062 h 5859509"/>
              <a:gd name="connsiteX45" fmla="*/ 3339833 w 6561982"/>
              <a:gd name="connsiteY45" fmla="*/ 0 h 5859509"/>
              <a:gd name="connsiteX46" fmla="*/ 3952099 w 6561982"/>
              <a:gd name="connsiteY46" fmla="*/ 0 h 5859509"/>
              <a:gd name="connsiteX47" fmla="*/ 4039566 w 6561982"/>
              <a:gd name="connsiteY47" fmla="*/ 50040 h 5859509"/>
              <a:gd name="connsiteX48" fmla="*/ 4345699 w 6561982"/>
              <a:gd name="connsiteY48" fmla="*/ 589353 h 5859509"/>
              <a:gd name="connsiteX49" fmla="*/ 4345699 w 6561982"/>
              <a:gd name="connsiteY49" fmla="*/ 693138 h 5859509"/>
              <a:gd name="connsiteX50" fmla="*/ 4039566 w 6561982"/>
              <a:gd name="connsiteY50" fmla="*/ 1232450 h 5859509"/>
              <a:gd name="connsiteX51" fmla="*/ 3952099 w 6561982"/>
              <a:gd name="connsiteY51" fmla="*/ 1282490 h 5859509"/>
              <a:gd name="connsiteX52" fmla="*/ 3339833 w 6561982"/>
              <a:gd name="connsiteY52" fmla="*/ 1282490 h 5859509"/>
              <a:gd name="connsiteX53" fmla="*/ 3252368 w 6561982"/>
              <a:gd name="connsiteY53" fmla="*/ 1232450 h 5859509"/>
              <a:gd name="connsiteX54" fmla="*/ 2946235 w 6561982"/>
              <a:gd name="connsiteY54" fmla="*/ 693138 h 5859509"/>
              <a:gd name="connsiteX55" fmla="*/ 2946235 w 6561982"/>
              <a:gd name="connsiteY55" fmla="*/ 589353 h 5859509"/>
              <a:gd name="connsiteX56" fmla="*/ 3252368 w 6561982"/>
              <a:gd name="connsiteY56" fmla="*/ 50040 h 5859509"/>
              <a:gd name="connsiteX57" fmla="*/ 3339833 w 6561982"/>
              <a:gd name="connsiteY57" fmla="*/ 0 h 5859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561982" h="5859509">
                <a:moveTo>
                  <a:pt x="505253" y="3748096"/>
                </a:moveTo>
                <a:cubicBezTo>
                  <a:pt x="1267386" y="3748096"/>
                  <a:pt x="1267386" y="3748096"/>
                  <a:pt x="1267386" y="3748096"/>
                </a:cubicBezTo>
                <a:cubicBezTo>
                  <a:pt x="1305947" y="3748096"/>
                  <a:pt x="1355848" y="3775781"/>
                  <a:pt x="1376262" y="3810385"/>
                </a:cubicBezTo>
                <a:cubicBezTo>
                  <a:pt x="1757328" y="4481707"/>
                  <a:pt x="1757328" y="4481707"/>
                  <a:pt x="1757328" y="4481707"/>
                </a:cubicBezTo>
                <a:cubicBezTo>
                  <a:pt x="1775475" y="4518618"/>
                  <a:pt x="1775475" y="4573985"/>
                  <a:pt x="1757328" y="4610898"/>
                </a:cubicBezTo>
                <a:cubicBezTo>
                  <a:pt x="1376262" y="5282218"/>
                  <a:pt x="1376262" y="5282218"/>
                  <a:pt x="1376262" y="5282218"/>
                </a:cubicBezTo>
                <a:cubicBezTo>
                  <a:pt x="1355848" y="5316825"/>
                  <a:pt x="1305947" y="5344506"/>
                  <a:pt x="1267386" y="5344506"/>
                </a:cubicBezTo>
                <a:lnTo>
                  <a:pt x="505253" y="5344506"/>
                </a:lnTo>
                <a:cubicBezTo>
                  <a:pt x="464425" y="5344506"/>
                  <a:pt x="414524" y="5316825"/>
                  <a:pt x="396379" y="5282218"/>
                </a:cubicBezTo>
                <a:cubicBezTo>
                  <a:pt x="15311" y="4610898"/>
                  <a:pt x="15311" y="4610898"/>
                  <a:pt x="15311" y="4610898"/>
                </a:cubicBezTo>
                <a:cubicBezTo>
                  <a:pt x="-5103" y="4573985"/>
                  <a:pt x="-5103" y="4518618"/>
                  <a:pt x="15311" y="4481707"/>
                </a:cubicBezTo>
                <a:cubicBezTo>
                  <a:pt x="396379" y="3810385"/>
                  <a:pt x="396379" y="3810385"/>
                  <a:pt x="396379" y="3810385"/>
                </a:cubicBezTo>
                <a:cubicBezTo>
                  <a:pt x="414524" y="3775781"/>
                  <a:pt x="464425" y="3748096"/>
                  <a:pt x="505253" y="3748096"/>
                </a:cubicBezTo>
                <a:close/>
                <a:moveTo>
                  <a:pt x="3345172" y="1393265"/>
                </a:moveTo>
                <a:lnTo>
                  <a:pt x="3478742" y="1393265"/>
                </a:lnTo>
                <a:cubicBezTo>
                  <a:pt x="5112069" y="1393265"/>
                  <a:pt x="5112069" y="1393265"/>
                  <a:pt x="5112069" y="1393265"/>
                </a:cubicBezTo>
                <a:cubicBezTo>
                  <a:pt x="5223096" y="1393265"/>
                  <a:pt x="5366783" y="1470716"/>
                  <a:pt x="5425562" y="1567527"/>
                </a:cubicBezTo>
                <a:cubicBezTo>
                  <a:pt x="6522794" y="3445673"/>
                  <a:pt x="6522794" y="3445673"/>
                  <a:pt x="6522794" y="3445673"/>
                </a:cubicBezTo>
                <a:cubicBezTo>
                  <a:pt x="6575045" y="3548938"/>
                  <a:pt x="6575045" y="3703836"/>
                  <a:pt x="6522794" y="3807103"/>
                </a:cubicBezTo>
                <a:cubicBezTo>
                  <a:pt x="5425562" y="5685248"/>
                  <a:pt x="5425562" y="5685248"/>
                  <a:pt x="5425562" y="5685248"/>
                </a:cubicBezTo>
                <a:cubicBezTo>
                  <a:pt x="5366783" y="5782062"/>
                  <a:pt x="5223096" y="5859509"/>
                  <a:pt x="5112069" y="5859509"/>
                </a:cubicBezTo>
                <a:lnTo>
                  <a:pt x="2917602" y="5859509"/>
                </a:lnTo>
                <a:cubicBezTo>
                  <a:pt x="2800043" y="5859509"/>
                  <a:pt x="2656358" y="5782062"/>
                  <a:pt x="2604110" y="5685248"/>
                </a:cubicBezTo>
                <a:cubicBezTo>
                  <a:pt x="1506877" y="3807103"/>
                  <a:pt x="1506877" y="3807103"/>
                  <a:pt x="1506877" y="3807103"/>
                </a:cubicBezTo>
                <a:cubicBezTo>
                  <a:pt x="1448094" y="3703836"/>
                  <a:pt x="1448094" y="3548938"/>
                  <a:pt x="1506877" y="3445673"/>
                </a:cubicBezTo>
                <a:cubicBezTo>
                  <a:pt x="1575454" y="3328288"/>
                  <a:pt x="1639745" y="3218241"/>
                  <a:pt x="1700018" y="3115072"/>
                </a:cubicBezTo>
                <a:lnTo>
                  <a:pt x="1782566" y="2973774"/>
                </a:lnTo>
                <a:lnTo>
                  <a:pt x="2820879" y="2973774"/>
                </a:lnTo>
                <a:cubicBezTo>
                  <a:pt x="2877856" y="2973774"/>
                  <a:pt x="2951594" y="2934029"/>
                  <a:pt x="2981759" y="2884346"/>
                </a:cubicBezTo>
                <a:cubicBezTo>
                  <a:pt x="2981759" y="2884346"/>
                  <a:pt x="2981759" y="2884346"/>
                  <a:pt x="3544837" y="1920516"/>
                </a:cubicBezTo>
                <a:cubicBezTo>
                  <a:pt x="3571651" y="1867522"/>
                  <a:pt x="3571651" y="1788031"/>
                  <a:pt x="3544837" y="1735036"/>
                </a:cubicBezTo>
                <a:cubicBezTo>
                  <a:pt x="3544837" y="1735036"/>
                  <a:pt x="3544837" y="1735036"/>
                  <a:pt x="3361865" y="1421838"/>
                </a:cubicBezTo>
                <a:close/>
                <a:moveTo>
                  <a:pt x="1756519" y="778062"/>
                </a:moveTo>
                <a:cubicBezTo>
                  <a:pt x="2758795" y="778062"/>
                  <a:pt x="2758795" y="778062"/>
                  <a:pt x="2758795" y="778062"/>
                </a:cubicBezTo>
                <a:cubicBezTo>
                  <a:pt x="2809505" y="778062"/>
                  <a:pt x="2875130" y="814468"/>
                  <a:pt x="2901976" y="859976"/>
                </a:cubicBezTo>
                <a:cubicBezTo>
                  <a:pt x="3403112" y="1742826"/>
                  <a:pt x="3403112" y="1742826"/>
                  <a:pt x="3403112" y="1742826"/>
                </a:cubicBezTo>
                <a:cubicBezTo>
                  <a:pt x="3426977" y="1791369"/>
                  <a:pt x="3426977" y="1864181"/>
                  <a:pt x="3403112" y="1912724"/>
                </a:cubicBezTo>
                <a:cubicBezTo>
                  <a:pt x="2901976" y="2795573"/>
                  <a:pt x="2901976" y="2795573"/>
                  <a:pt x="2901976" y="2795573"/>
                </a:cubicBezTo>
                <a:cubicBezTo>
                  <a:pt x="2875130" y="2841081"/>
                  <a:pt x="2809505" y="2877487"/>
                  <a:pt x="2758795" y="2877487"/>
                </a:cubicBezTo>
                <a:lnTo>
                  <a:pt x="1756519" y="2877487"/>
                </a:lnTo>
                <a:cubicBezTo>
                  <a:pt x="1702827" y="2877487"/>
                  <a:pt x="1637203" y="2841081"/>
                  <a:pt x="1613339" y="2795573"/>
                </a:cubicBezTo>
                <a:cubicBezTo>
                  <a:pt x="1112202" y="1912724"/>
                  <a:pt x="1112202" y="1912724"/>
                  <a:pt x="1112202" y="1912724"/>
                </a:cubicBezTo>
                <a:cubicBezTo>
                  <a:pt x="1085354" y="1864181"/>
                  <a:pt x="1085354" y="1791369"/>
                  <a:pt x="1112202" y="1742826"/>
                </a:cubicBezTo>
                <a:cubicBezTo>
                  <a:pt x="1613339" y="859976"/>
                  <a:pt x="1613339" y="859976"/>
                  <a:pt x="1613339" y="859976"/>
                </a:cubicBezTo>
                <a:cubicBezTo>
                  <a:pt x="1637203" y="814468"/>
                  <a:pt x="1702827" y="778062"/>
                  <a:pt x="1756519" y="778062"/>
                </a:cubicBezTo>
                <a:close/>
                <a:moveTo>
                  <a:pt x="3339833" y="0"/>
                </a:moveTo>
                <a:cubicBezTo>
                  <a:pt x="3952099" y="0"/>
                  <a:pt x="3952099" y="0"/>
                  <a:pt x="3952099" y="0"/>
                </a:cubicBezTo>
                <a:cubicBezTo>
                  <a:pt x="3983077" y="0"/>
                  <a:pt x="4023167" y="22241"/>
                  <a:pt x="4039566" y="50040"/>
                </a:cubicBezTo>
                <a:cubicBezTo>
                  <a:pt x="4345699" y="589353"/>
                  <a:pt x="4345699" y="589353"/>
                  <a:pt x="4345699" y="589353"/>
                </a:cubicBezTo>
                <a:cubicBezTo>
                  <a:pt x="4360277" y="619005"/>
                  <a:pt x="4360277" y="663484"/>
                  <a:pt x="4345699" y="693138"/>
                </a:cubicBezTo>
                <a:cubicBezTo>
                  <a:pt x="4039566" y="1232450"/>
                  <a:pt x="4039566" y="1232450"/>
                  <a:pt x="4039566" y="1232450"/>
                </a:cubicBezTo>
                <a:cubicBezTo>
                  <a:pt x="4023167" y="1260251"/>
                  <a:pt x="3983077" y="1282490"/>
                  <a:pt x="3952099" y="1282490"/>
                </a:cubicBezTo>
                <a:lnTo>
                  <a:pt x="3339833" y="1282490"/>
                </a:lnTo>
                <a:cubicBezTo>
                  <a:pt x="3307033" y="1282490"/>
                  <a:pt x="3266945" y="1260251"/>
                  <a:pt x="3252368" y="1232450"/>
                </a:cubicBezTo>
                <a:cubicBezTo>
                  <a:pt x="2946235" y="693138"/>
                  <a:pt x="2946235" y="693138"/>
                  <a:pt x="2946235" y="693138"/>
                </a:cubicBezTo>
                <a:cubicBezTo>
                  <a:pt x="2929834" y="663484"/>
                  <a:pt x="2929834" y="619005"/>
                  <a:pt x="2946235" y="589353"/>
                </a:cubicBezTo>
                <a:cubicBezTo>
                  <a:pt x="3252368" y="50040"/>
                  <a:pt x="3252368" y="50040"/>
                  <a:pt x="3252368" y="50040"/>
                </a:cubicBezTo>
                <a:cubicBezTo>
                  <a:pt x="3266945" y="22241"/>
                  <a:pt x="3307033" y="0"/>
                  <a:pt x="333983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488FE2-CF92-40D1-902F-9C05A5D1D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851517"/>
            <a:ext cx="5130800" cy="1461778"/>
          </a:xfrm>
        </p:spPr>
        <p:txBody>
          <a:bodyPr>
            <a:normAutofit/>
          </a:bodyPr>
          <a:lstStyle/>
          <a:p>
            <a:r>
              <a:rPr lang="en-US" sz="3700">
                <a:cs typeface="Calibri Light"/>
              </a:rPr>
              <a:t>Вища освіта в умовах цифрового суспільства </a:t>
            </a:r>
          </a:p>
        </p:txBody>
      </p:sp>
      <p:pic>
        <p:nvPicPr>
          <p:cNvPr id="7" name="Graphic 7" descr="Remote learning language with solid fill">
            <a:extLst>
              <a:ext uri="{FF2B5EF4-FFF2-40B4-BE49-F238E27FC236}">
                <a16:creationId xmlns:a16="http://schemas.microsoft.com/office/drawing/2014/main" id="{C7457161-10F9-46A1-A4CB-605FB202E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9935" y="749173"/>
            <a:ext cx="794443" cy="79444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B8542-36D4-4D17-ADE9-57342E800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55" y="2470248"/>
            <a:ext cx="4781589" cy="35362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>
                <a:cs typeface="Calibri"/>
              </a:rPr>
              <a:t>про створення цифрового середовища, яке сприяє навчанню</a:t>
            </a:r>
            <a:endParaRPr lang="en-US" sz="2400"/>
          </a:p>
          <a:p>
            <a:r>
              <a:rPr lang="en-US" sz="2400">
                <a:ea typeface="+mn-lt"/>
                <a:cs typeface="+mn-lt"/>
              </a:rPr>
              <a:t>про ефективність комунікації</a:t>
            </a:r>
          </a:p>
          <a:p>
            <a:r>
              <a:rPr lang="en-US" sz="2400">
                <a:ea typeface="+mn-lt"/>
                <a:cs typeface="+mn-lt"/>
              </a:rPr>
              <a:t>навчання  через взаємодію</a:t>
            </a:r>
          </a:p>
          <a:p>
            <a:r>
              <a:rPr lang="en-US" sz="2400">
                <a:ea typeface="+mn-lt"/>
                <a:cs typeface="+mn-lt"/>
              </a:rPr>
              <a:t> доступність та зручність освітніх платформ і матеріалів</a:t>
            </a:r>
            <a:endParaRPr lang="en-US" sz="2400">
              <a:cs typeface="Calibri"/>
            </a:endParaRPr>
          </a:p>
          <a:p>
            <a:pPr marL="0" indent="0">
              <a:buNone/>
            </a:pPr>
            <a:endParaRPr lang="en-US" sz="2400">
              <a:cs typeface="Calibri"/>
            </a:endParaRPr>
          </a:p>
          <a:p>
            <a:pPr marL="0" indent="0">
              <a:buNone/>
            </a:pPr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</p:txBody>
      </p:sp>
      <p:pic>
        <p:nvPicPr>
          <p:cNvPr id="6" name="Graphic 6" descr="Open book with solid fill">
            <a:extLst>
              <a:ext uri="{FF2B5EF4-FFF2-40B4-BE49-F238E27FC236}">
                <a16:creationId xmlns:a16="http://schemas.microsoft.com/office/drawing/2014/main" id="{660C0045-1D59-4996-B322-0E6CA29483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71243" y="1712794"/>
            <a:ext cx="1292047" cy="1292047"/>
          </a:xfrm>
          <a:prstGeom prst="rect">
            <a:avLst/>
          </a:prstGeom>
        </p:spPr>
      </p:pic>
      <p:pic>
        <p:nvPicPr>
          <p:cNvPr id="5" name="Graphic 5" descr="Graduation cap with solid fill">
            <a:extLst>
              <a:ext uri="{FF2B5EF4-FFF2-40B4-BE49-F238E27FC236}">
                <a16:creationId xmlns:a16="http://schemas.microsoft.com/office/drawing/2014/main" id="{5DEA5C02-0854-4146-A04B-37BEC44AC3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11851" y="4541746"/>
            <a:ext cx="981230" cy="981230"/>
          </a:xfrm>
          <a:prstGeom prst="rect">
            <a:avLst/>
          </a:prstGeom>
        </p:spPr>
      </p:pic>
      <p:pic>
        <p:nvPicPr>
          <p:cNvPr id="4" name="Graphic 4" descr="Classroom with solid fill">
            <a:extLst>
              <a:ext uri="{FF2B5EF4-FFF2-40B4-BE49-F238E27FC236}">
                <a16:creationId xmlns:a16="http://schemas.microsoft.com/office/drawing/2014/main" id="{E5ED1224-FCCD-42FB-A7B4-EF7933BFFE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56507" y="2972556"/>
            <a:ext cx="2512241" cy="251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3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0532B1-7622-4602-B898-5C84C974A0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BC75B0-D5AF-40AB-915B-EBC590D746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D16B3C-0901-4FFD-9DBF-5BC78ABC07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369" y="0"/>
            <a:ext cx="7734487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49CA2C-9593-4085-9ED2-049819E747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307778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chemeClr val="accent1">
                  <a:lumMod val="50000"/>
                  <a:alpha val="72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E7FE29-98FB-4450-ACBD-12C0ED7CA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02699"/>
            <a:ext cx="10030023" cy="991080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Цілі використання цифрових технологій  </a:t>
            </a:r>
            <a:endParaRPr lang="en-US" sz="4000">
              <a:solidFill>
                <a:srgbClr val="FFFFFF"/>
              </a:solidFill>
            </a:endParaRPr>
          </a:p>
        </p:txBody>
      </p:sp>
      <p:pic>
        <p:nvPicPr>
          <p:cNvPr id="7" name="Graphic 7" descr="Chat with solid fill">
            <a:extLst>
              <a:ext uri="{FF2B5EF4-FFF2-40B4-BE49-F238E27FC236}">
                <a16:creationId xmlns:a16="http://schemas.microsoft.com/office/drawing/2014/main" id="{51E1E23B-6A29-4F26-AC36-DB6F1798A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548" y="2322191"/>
            <a:ext cx="1881561" cy="1881561"/>
          </a:xfrm>
          <a:prstGeom prst="rect">
            <a:avLst/>
          </a:prstGeom>
        </p:spPr>
      </p:pic>
      <p:pic>
        <p:nvPicPr>
          <p:cNvPr id="4" name="Graphic 4" descr="Customer review with solid fill">
            <a:extLst>
              <a:ext uri="{FF2B5EF4-FFF2-40B4-BE49-F238E27FC236}">
                <a16:creationId xmlns:a16="http://schemas.microsoft.com/office/drawing/2014/main" id="{00068020-7CC4-4258-85F5-59BFB02C4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05897" y="2207172"/>
            <a:ext cx="1881561" cy="1881561"/>
          </a:xfrm>
          <a:prstGeom prst="rect">
            <a:avLst/>
          </a:prstGeom>
        </p:spPr>
      </p:pic>
      <p:pic>
        <p:nvPicPr>
          <p:cNvPr id="5" name="Graphic 5" descr="Internet with solid fill">
            <a:extLst>
              <a:ext uri="{FF2B5EF4-FFF2-40B4-BE49-F238E27FC236}">
                <a16:creationId xmlns:a16="http://schemas.microsoft.com/office/drawing/2014/main" id="{B77CC557-0573-4FD9-9A3B-DD05F9BC0D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88701" y="2322191"/>
            <a:ext cx="1881561" cy="1881561"/>
          </a:xfrm>
          <a:prstGeom prst="rect">
            <a:avLst/>
          </a:prstGeom>
        </p:spPr>
      </p:pic>
      <p:pic>
        <p:nvPicPr>
          <p:cNvPr id="6" name="Graphic 6" descr="Online Network with solid fill">
            <a:extLst>
              <a:ext uri="{FF2B5EF4-FFF2-40B4-BE49-F238E27FC236}">
                <a16:creationId xmlns:a16="http://schemas.microsoft.com/office/drawing/2014/main" id="{32E393F8-8B9D-4310-9913-BABE373A0A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71090" y="2322191"/>
            <a:ext cx="1881561" cy="18815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1E6115-012F-46A0-BA00-1AAC3D786BF4}"/>
              </a:ext>
            </a:extLst>
          </p:cNvPr>
          <p:cNvSpPr txBox="1"/>
          <p:nvPr/>
        </p:nvSpPr>
        <p:spPr>
          <a:xfrm>
            <a:off x="324929" y="4638135"/>
            <a:ext cx="28150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+mn-lt"/>
                <a:cs typeface="+mn-lt"/>
              </a:rPr>
              <a:t>Комунікація та взаємодія</a:t>
            </a:r>
            <a:endParaRPr lang="en-US" b="1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FF1FC7-7713-4DFC-B199-FBA0CF49D521}"/>
              </a:ext>
            </a:extLst>
          </p:cNvPr>
          <p:cNvSpPr txBox="1"/>
          <p:nvPr/>
        </p:nvSpPr>
        <p:spPr>
          <a:xfrm>
            <a:off x="3357653" y="4364067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Створення цифрового  середовища, яке сприяє навчанню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336CB9-E9E5-4559-8208-19251B72615B}"/>
              </a:ext>
            </a:extLst>
          </p:cNvPr>
          <p:cNvSpPr txBox="1"/>
          <p:nvPr/>
        </p:nvSpPr>
        <p:spPr>
          <a:xfrm>
            <a:off x="9323358" y="4348792"/>
            <a:ext cx="294448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+mn-lt"/>
                <a:cs typeface="+mn-lt"/>
              </a:rPr>
              <a:t>Мотивація та зацікавлення студентів </a:t>
            </a:r>
            <a:endParaRPr lang="en-US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57A2D8-F34E-49F1-8E26-C944C6D98DE3}"/>
              </a:ext>
            </a:extLst>
          </p:cNvPr>
          <p:cNvSpPr txBox="1"/>
          <p:nvPr/>
        </p:nvSpPr>
        <p:spPr>
          <a:xfrm>
            <a:off x="6576383" y="4347893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Доступність навчальних </a:t>
            </a:r>
            <a:r>
              <a:rPr lang="en-US" b="1" dirty="0"/>
              <a:t>матеріалів, зручний формат </a:t>
            </a:r>
            <a:endParaRPr lang="en-US" b="1" dirty="0">
              <a:cs typeface="Calibri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668D82B-5694-4C75-9B96-F5AFFBE71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36266"/>
            <a:ext cx="10558732" cy="440697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7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0BCD8-D4C6-4279-BCAF-9314C5A53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Інструменти для досягнення цілей </a:t>
            </a:r>
            <a:endParaRPr lang="en-US" dirty="0">
              <a:cs typeface="Calibri Light"/>
            </a:endParaRPr>
          </a:p>
        </p:txBody>
      </p:sp>
      <p:graphicFrame>
        <p:nvGraphicFramePr>
          <p:cNvPr id="3" name="Diagram 3">
            <a:extLst>
              <a:ext uri="{FF2B5EF4-FFF2-40B4-BE49-F238E27FC236}">
                <a16:creationId xmlns:a16="http://schemas.microsoft.com/office/drawing/2014/main" id="{FD8B4064-C32F-47A8-971D-9D0120BA6E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322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31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51F06-9D9B-49BB-9002-A648A8CD6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Електронний навчальний курс "Адміністративні послуги" 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2BC99C3-24A2-460A-9132-6FF7681226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34" r="31153" b="2"/>
          <a:stretch/>
        </p:blipFill>
        <p:spPr>
          <a:xfrm>
            <a:off x="187165" y="1721351"/>
            <a:ext cx="5285859" cy="582356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7100DB2-3AB4-44EC-A975-C118777CB4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1" b="2106"/>
          <a:stretch/>
        </p:blipFill>
        <p:spPr>
          <a:xfrm>
            <a:off x="5554410" y="1711340"/>
            <a:ext cx="6496936" cy="3573045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455A657-BA8B-4C12-AA51-B79BE28AB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9260" y="120410"/>
            <a:ext cx="1340688" cy="135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0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6E60CE-85B4-4E82-8BDF-F797A0FA1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286" y="501594"/>
            <a:ext cx="4790364" cy="16684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Електронний курс: структура </a:t>
            </a:r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619E3550-2599-41B6-80DF-7E9C7DA09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286" y="2399857"/>
            <a:ext cx="4667553" cy="342570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000" b="1">
                <a:cs typeface="Calibri"/>
              </a:rPr>
              <a:t>Тематичні блоки:</a:t>
            </a:r>
            <a:endParaRPr lang="en-US" sz="2000" b="1" dirty="0">
              <a:cs typeface="Calibri"/>
            </a:endParaRPr>
          </a:p>
          <a:p>
            <a:pPr marL="342900" indent="-342900"/>
            <a:r>
              <a:rPr lang="en-US" sz="2000">
                <a:cs typeface="Calibri"/>
              </a:rPr>
              <a:t>Відео-лекція</a:t>
            </a:r>
          </a:p>
          <a:p>
            <a:pPr marL="342900" indent="-342900"/>
            <a:r>
              <a:rPr lang="en-US" sz="2000">
                <a:cs typeface="Calibri"/>
              </a:rPr>
              <a:t>Презентація лекції</a:t>
            </a:r>
          </a:p>
          <a:p>
            <a:pPr marL="342900" indent="-342900"/>
            <a:r>
              <a:rPr lang="en-US" sz="2000">
                <a:cs typeface="Calibri"/>
              </a:rPr>
              <a:t>Рекомендована література і джерела</a:t>
            </a:r>
          </a:p>
          <a:p>
            <a:pPr marL="342900" indent="-342900"/>
            <a:r>
              <a:rPr lang="en-US" sz="2000">
                <a:cs typeface="Calibri"/>
              </a:rPr>
              <a:t>Посилання на корисні ресурси в інтернеті </a:t>
            </a:r>
            <a:endParaRPr lang="en-US" sz="2000" dirty="0">
              <a:cs typeface="Calibri"/>
            </a:endParaRPr>
          </a:p>
          <a:p>
            <a:pPr marL="342900" indent="-342900"/>
            <a:r>
              <a:rPr lang="en-US" sz="2000">
                <a:cs typeface="Calibri"/>
              </a:rPr>
              <a:t>Практичні завдання </a:t>
            </a:r>
          </a:p>
          <a:p>
            <a:pPr marL="342900" indent="-342900"/>
            <a:r>
              <a:rPr lang="en-US" sz="2000">
                <a:cs typeface="Calibri"/>
              </a:rPr>
              <a:t>Завдання для самостійної роботи </a:t>
            </a:r>
          </a:p>
          <a:p>
            <a:pPr marL="342900" indent="-342900"/>
            <a:r>
              <a:rPr lang="en-US" sz="2000">
                <a:cs typeface="Calibri"/>
              </a:rPr>
              <a:t>Модульний контроль, тести </a:t>
            </a:r>
            <a:endParaRPr lang="en-US" sz="2000" dirty="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987D964-6136-4CDF-89E6-7385CC2381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95" b="-5"/>
          <a:stretch/>
        </p:blipFill>
        <p:spPr>
          <a:xfrm>
            <a:off x="6350057" y="1912820"/>
            <a:ext cx="2670313" cy="267030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FC72B93-2432-4E9D-828C-3010A16A0D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23" r="5749" b="8"/>
          <a:stretch/>
        </p:blipFill>
        <p:spPr>
          <a:xfrm>
            <a:off x="9349409" y="754545"/>
            <a:ext cx="2345767" cy="2345784"/>
          </a:xfrm>
          <a:prstGeom prst="rect">
            <a:avLst/>
          </a:prstGeom>
        </p:spPr>
      </p:pic>
      <p:pic>
        <p:nvPicPr>
          <p:cNvPr id="6" name="Picture 22">
            <a:extLst>
              <a:ext uri="{FF2B5EF4-FFF2-40B4-BE49-F238E27FC236}">
                <a16:creationId xmlns:a16="http://schemas.microsoft.com/office/drawing/2014/main" id="{C31D27D7-21F7-4883-8B5F-8621C6132E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75" r="36377" b="4"/>
          <a:stretch/>
        </p:blipFill>
        <p:spPr>
          <a:xfrm>
            <a:off x="9349409" y="3429000"/>
            <a:ext cx="2345767" cy="2345756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FA169C72-4010-413C-A913-4BD6E2D129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58C3C99-2F64-46DC-9F81-BAA40930E1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365125"/>
            <a:ext cx="10515600" cy="556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1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8">
            <a:extLst>
              <a:ext uri="{FF2B5EF4-FFF2-40B4-BE49-F238E27FC236}">
                <a16:creationId xmlns:a16="http://schemas.microsoft.com/office/drawing/2014/main" id="{330C0765-5A38-4A34-880C-9CC4C2E14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D0F874-C064-4639-8598-AF86F8AA9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03" y="381935"/>
            <a:ext cx="5908006" cy="2344840"/>
          </a:xfrm>
          <a:ln>
            <a:solidFill>
              <a:srgbClr val="4472C4"/>
            </a:solidFill>
          </a:ln>
        </p:spPr>
        <p:txBody>
          <a:bodyPr anchor="b">
            <a:normAutofit fontScale="90000"/>
          </a:bodyPr>
          <a:lstStyle/>
          <a:p>
            <a:r>
              <a:rPr lang="en-US" sz="6000" b="1">
                <a:latin typeface="Calibri"/>
                <a:cs typeface="Calibri"/>
              </a:rPr>
              <a:t>Телеграм канал  - AdminpravoLNU4</a:t>
            </a:r>
            <a:endParaRPr lang="en-US" sz="6000">
              <a:ea typeface="+mj-lt"/>
              <a:cs typeface="+mj-lt"/>
            </a:endParaRPr>
          </a:p>
          <a:p>
            <a:endParaRPr lang="en-US" sz="6000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82FCB-B8ED-497D-A520-A958582C0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03" y="3311699"/>
            <a:ext cx="2500574" cy="267296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b="1">
              <a:cs typeface="Calibri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DAFFBAB3-6A3D-4E2C-9AB7-EA32AC21F7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-1"/>
          <a:stretch/>
        </p:blipFill>
        <p:spPr>
          <a:xfrm>
            <a:off x="8203457" y="5034"/>
            <a:ext cx="3990648" cy="4005025"/>
          </a:xfrm>
          <a:custGeom>
            <a:avLst/>
            <a:gdLst/>
            <a:ahLst/>
            <a:cxnLst/>
            <a:rect l="l" t="t" r="r" b="b"/>
            <a:pathLst>
              <a:path w="2610422" h="2610422">
                <a:moveTo>
                  <a:pt x="1305211" y="0"/>
                </a:moveTo>
                <a:cubicBezTo>
                  <a:pt x="2026059" y="0"/>
                  <a:pt x="2610422" y="584363"/>
                  <a:pt x="2610422" y="1305211"/>
                </a:cubicBezTo>
                <a:cubicBezTo>
                  <a:pt x="2610422" y="2026059"/>
                  <a:pt x="2026059" y="2610422"/>
                  <a:pt x="1305211" y="2610422"/>
                </a:cubicBezTo>
                <a:cubicBezTo>
                  <a:pt x="584363" y="2610422"/>
                  <a:pt x="0" y="2026059"/>
                  <a:pt x="0" y="1305211"/>
                </a:cubicBezTo>
                <a:cubicBezTo>
                  <a:pt x="0" y="584363"/>
                  <a:pt x="584363" y="0"/>
                  <a:pt x="1305211" y="0"/>
                </a:cubicBezTo>
                <a:close/>
              </a:path>
            </a:pathLst>
          </a:custGeom>
        </p:spPr>
      </p:pic>
      <p:grpSp>
        <p:nvGrpSpPr>
          <p:cNvPr id="27" name="Group 20">
            <a:extLst>
              <a:ext uri="{FF2B5EF4-FFF2-40B4-BE49-F238E27FC236}">
                <a16:creationId xmlns:a16="http://schemas.microsoft.com/office/drawing/2014/main" id="{4A0B7C3A-EA33-4F48-9CC3-89BF84D479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97200" y="1554355"/>
            <a:ext cx="2966226" cy="1680383"/>
            <a:chOff x="7697200" y="1554355"/>
            <a:chExt cx="2966226" cy="1680383"/>
          </a:xfrm>
        </p:grpSpPr>
        <p:sp>
          <p:nvSpPr>
            <p:cNvPr id="28" name="Graphic 15">
              <a:extLst>
                <a:ext uri="{FF2B5EF4-FFF2-40B4-BE49-F238E27FC236}">
                  <a16:creationId xmlns:a16="http://schemas.microsoft.com/office/drawing/2014/main" id="{B7DA268A-F88C-4936-8401-97C8C986108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97200" y="1554355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16">
              <a:extLst>
                <a:ext uri="{FF2B5EF4-FFF2-40B4-BE49-F238E27FC236}">
                  <a16:creationId xmlns:a16="http://schemas.microsoft.com/office/drawing/2014/main" id="{F66F957D-AE64-4187-90D7-B24F1CC27F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6336" y="2619403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14">
              <a:extLst>
                <a:ext uri="{FF2B5EF4-FFF2-40B4-BE49-F238E27FC236}">
                  <a16:creationId xmlns:a16="http://schemas.microsoft.com/office/drawing/2014/main" id="{2E48EAB8-CD1C-4BF5-A92C-BA11919E6E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72288" y="314360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Picture 7">
            <a:extLst>
              <a:ext uri="{FF2B5EF4-FFF2-40B4-BE49-F238E27FC236}">
                <a16:creationId xmlns:a16="http://schemas.microsoft.com/office/drawing/2014/main" id="{598995B3-85B4-4667-B167-12C5627731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5" r="30426" b="3"/>
          <a:stretch/>
        </p:blipFill>
        <p:spPr>
          <a:xfrm>
            <a:off x="3501335" y="1708952"/>
            <a:ext cx="5458296" cy="5458296"/>
          </a:xfrm>
          <a:custGeom>
            <a:avLst/>
            <a:gdLst/>
            <a:ahLst/>
            <a:cxnLst/>
            <a:rect l="l" t="t" r="r" b="b"/>
            <a:pathLst>
              <a:path w="2509736" h="2509736">
                <a:moveTo>
                  <a:pt x="1254868" y="0"/>
                </a:moveTo>
                <a:cubicBezTo>
                  <a:pt x="1947912" y="0"/>
                  <a:pt x="2509736" y="561824"/>
                  <a:pt x="2509736" y="1254868"/>
                </a:cubicBezTo>
                <a:cubicBezTo>
                  <a:pt x="2509736" y="1947912"/>
                  <a:pt x="1947912" y="2509736"/>
                  <a:pt x="1254868" y="2509736"/>
                </a:cubicBezTo>
                <a:cubicBezTo>
                  <a:pt x="561824" y="2509736"/>
                  <a:pt x="0" y="1947912"/>
                  <a:pt x="0" y="1254868"/>
                </a:cubicBezTo>
                <a:cubicBezTo>
                  <a:pt x="0" y="561824"/>
                  <a:pt x="561824" y="0"/>
                  <a:pt x="1254868" y="0"/>
                </a:cubicBezTo>
                <a:close/>
              </a:path>
            </a:pathLst>
          </a:cu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0162" y="360784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>
            <a:extLst>
              <a:ext uri="{FF2B5EF4-FFF2-40B4-BE49-F238E27FC236}">
                <a16:creationId xmlns:a16="http://schemas.microsoft.com/office/drawing/2014/main" id="{9C676141-2A44-4D82-8F00-27B660571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795" y="4012721"/>
            <a:ext cx="1593012" cy="159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6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A1FA646-D12B-4372-9F8F-E8EE2D73C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823" r="-1" b="36205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9492D0-D168-4C0B-8FB1-F6D825678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41" y="218689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ea typeface="+mj-lt"/>
                <a:cs typeface="+mj-lt"/>
              </a:rPr>
              <a:t>Платформа</a:t>
            </a:r>
            <a:r>
              <a:rPr lang="en-US" sz="4000" dirty="0">
                <a:solidFill>
                  <a:srgbClr val="FFFFFF"/>
                </a:solidFill>
                <a:ea typeface="+mj-lt"/>
                <a:cs typeface="+mj-lt"/>
              </a:rPr>
              <a:t/>
            </a:r>
            <a:br>
              <a:rPr lang="en-US" sz="4000" dirty="0">
                <a:solidFill>
                  <a:srgbClr val="FFFFFF"/>
                </a:solidFill>
                <a:ea typeface="+mj-lt"/>
                <a:cs typeface="+mj-lt"/>
              </a:rPr>
            </a:br>
            <a:r>
              <a:rPr lang="en-US" sz="4000">
                <a:solidFill>
                  <a:srgbClr val="FFFFFF"/>
                </a:solidFill>
                <a:ea typeface="+mj-lt"/>
                <a:cs typeface="+mj-lt"/>
              </a:rPr>
              <a:t> Notion</a:t>
            </a:r>
            <a:r>
              <a:rPr lang="en-US" sz="4000" dirty="0">
                <a:solidFill>
                  <a:srgbClr val="FFFFFF"/>
                </a:solidFill>
              </a:rPr>
              <a:t> 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>
                <a:solidFill>
                  <a:srgbClr val="FFFFFF"/>
                </a:solidFill>
                <a:cs typeface="Calibri Light"/>
              </a:rPr>
              <a:t> </a:t>
            </a:r>
            <a:endParaRPr lang="en-US" sz="2400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74C4F6-A2D8-47FA-B191-CC4B90E6BD7C}"/>
              </a:ext>
            </a:extLst>
          </p:cNvPr>
          <p:cNvSpPr txBox="1"/>
          <p:nvPr/>
        </p:nvSpPr>
        <p:spPr>
          <a:xfrm>
            <a:off x="496558" y="2423125"/>
            <a:ext cx="3318295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Зручний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 інстумент для розміщення навчальних матеріалів, доступних для завантаження </a:t>
            </a:r>
            <a:r>
              <a:rPr lang="en-US" sz="2400">
                <a:solidFill>
                  <a:srgbClr val="FFFFFF"/>
                </a:solidFill>
                <a:ea typeface="+mn-lt"/>
                <a:cs typeface="+mn-lt"/>
              </a:rPr>
              <a:t>(презентації лекцій, відеолекції, тощо) </a:t>
            </a:r>
            <a:endParaRPr lang="en-US" sz="2400">
              <a:cs typeface="Calibri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A035185-D13D-4B6D-A95E-4D4CBD530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939" y="4965580"/>
            <a:ext cx="1613859" cy="164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5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182</Words>
  <Application>Microsoft Office PowerPoint</Application>
  <PresentationFormat>Широкоэкранный</PresentationFormat>
  <Paragraphs>46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Meiryo</vt:lpstr>
      <vt:lpstr>Wingdings 3</vt:lpstr>
      <vt:lpstr>Тема Office</vt:lpstr>
      <vt:lpstr>Ion</vt:lpstr>
      <vt:lpstr>Інновації у навчальному процесі</vt:lpstr>
      <vt:lpstr>Вища освіта в умовах цифрового суспільства </vt:lpstr>
      <vt:lpstr>Цілі використання цифрових технологій  </vt:lpstr>
      <vt:lpstr>Інструменти для досягнення цілей </vt:lpstr>
      <vt:lpstr>Електронний навчальний курс "Адміністративні послуги" </vt:lpstr>
      <vt:lpstr>Електронний курс: структура </vt:lpstr>
      <vt:lpstr>Презентация PowerPoint</vt:lpstr>
      <vt:lpstr>Телеграм канал  - AdminpravoLNU4 </vt:lpstr>
      <vt:lpstr>Платформа  Notion   </vt:lpstr>
      <vt:lpstr>Чатбот в викладацькій діяльності</vt:lpstr>
      <vt:lpstr>Чатбот AdminKA </vt:lpstr>
      <vt:lpstr>ЩО  далі?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Наталія Хлібороб</cp:lastModifiedBy>
  <cp:revision>517</cp:revision>
  <dcterms:created xsi:type="dcterms:W3CDTF">2021-06-15T06:31:52Z</dcterms:created>
  <dcterms:modified xsi:type="dcterms:W3CDTF">2021-06-16T10:55:37Z</dcterms:modified>
</cp:coreProperties>
</file>